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90038" r:id="rId2"/>
    <p:sldMasterId id="2147490064" r:id="rId3"/>
  </p:sldMasterIdLst>
  <p:notesMasterIdLst>
    <p:notesMasterId r:id="rId29"/>
  </p:notesMasterIdLst>
  <p:handoutMasterIdLst>
    <p:handoutMasterId r:id="rId30"/>
  </p:handoutMasterIdLst>
  <p:sldIdLst>
    <p:sldId id="4711" r:id="rId4"/>
    <p:sldId id="4722" r:id="rId5"/>
    <p:sldId id="2589" r:id="rId6"/>
    <p:sldId id="2577" r:id="rId7"/>
    <p:sldId id="2698" r:id="rId8"/>
    <p:sldId id="4720" r:id="rId9"/>
    <p:sldId id="4714" r:id="rId10"/>
    <p:sldId id="4730" r:id="rId11"/>
    <p:sldId id="4716" r:id="rId12"/>
    <p:sldId id="4715" r:id="rId13"/>
    <p:sldId id="4723" r:id="rId14"/>
    <p:sldId id="4729" r:id="rId15"/>
    <p:sldId id="2704" r:id="rId16"/>
    <p:sldId id="4724" r:id="rId17"/>
    <p:sldId id="266" r:id="rId18"/>
    <p:sldId id="4725" r:id="rId19"/>
    <p:sldId id="4719" r:id="rId20"/>
    <p:sldId id="4718" r:id="rId21"/>
    <p:sldId id="4726" r:id="rId22"/>
    <p:sldId id="4727" r:id="rId23"/>
    <p:sldId id="4728" r:id="rId24"/>
    <p:sldId id="4694" r:id="rId25"/>
    <p:sldId id="4721" r:id="rId26"/>
    <p:sldId id="4717" r:id="rId27"/>
    <p:sldId id="2638" r:id="rId28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798">
          <p15:clr>
            <a:srgbClr val="A4A3A4"/>
          </p15:clr>
        </p15:guide>
        <p15:guide id="5" orient="horz" pos="3997">
          <p15:clr>
            <a:srgbClr val="A4A3A4"/>
          </p15:clr>
        </p15:guide>
        <p15:guide id="6" orient="horz" pos="1143">
          <p15:clr>
            <a:srgbClr val="A4A3A4"/>
          </p15:clr>
        </p15:guide>
        <p15:guide id="7" pos="113">
          <p15:clr>
            <a:srgbClr val="A4A3A4"/>
          </p15:clr>
        </p15:guide>
        <p15:guide id="8" pos="5647">
          <p15:clr>
            <a:srgbClr val="A4A3A4"/>
          </p15:clr>
        </p15:guide>
        <p15:guide id="9" pos="647">
          <p15:clr>
            <a:srgbClr val="A4A3A4"/>
          </p15:clr>
        </p15:guide>
        <p15:guide id="10" pos="5548">
          <p15:clr>
            <a:srgbClr val="A4A3A4"/>
          </p15:clr>
        </p15:guide>
        <p15:guide id="11" pos="2878">
          <p15:clr>
            <a:srgbClr val="A4A3A4"/>
          </p15:clr>
        </p15:guide>
        <p15:guide id="12" pos="1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97">
          <p15:clr>
            <a:srgbClr val="A4A3A4"/>
          </p15:clr>
        </p15:guide>
        <p15:guide id="2" orient="horz" pos="2610">
          <p15:clr>
            <a:srgbClr val="A4A3A4"/>
          </p15:clr>
        </p15:guide>
        <p15:guide id="3" orient="horz" pos="2316">
          <p15:clr>
            <a:srgbClr val="A4A3A4"/>
          </p15:clr>
        </p15:guide>
        <p15:guide id="4" orient="horz" pos="93">
          <p15:clr>
            <a:srgbClr val="A4A3A4"/>
          </p15:clr>
        </p15:guide>
        <p15:guide id="5" pos="2208">
          <p15:clr>
            <a:srgbClr val="A4A3A4"/>
          </p15:clr>
        </p15:guide>
        <p15:guide id="6" pos="725">
          <p15:clr>
            <a:srgbClr val="A4A3A4"/>
          </p15:clr>
        </p15:guide>
        <p15:guide id="7" pos="3686">
          <p15:clr>
            <a:srgbClr val="A4A3A4"/>
          </p15:clr>
        </p15:guide>
        <p15:guide id="8" pos="167">
          <p15:clr>
            <a:srgbClr val="A4A3A4"/>
          </p15:clr>
        </p15:guide>
        <p15:guide id="9" pos="4249">
          <p15:clr>
            <a:srgbClr val="A4A3A4"/>
          </p15:clr>
        </p15:guide>
        <p15:guide id="10" pos="2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erick L. Altic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DFF1B"/>
    <a:srgbClr val="FFCC00"/>
    <a:srgbClr val="FFFF00"/>
    <a:srgbClr val="000043"/>
    <a:srgbClr val="A20000"/>
    <a:srgbClr val="B44DFF"/>
    <a:srgbClr val="66CCFF"/>
    <a:srgbClr val="FF9900"/>
    <a:srgbClr val="00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8" autoAdjust="0"/>
    <p:restoredTop sz="92318" autoAdjust="0"/>
  </p:normalViewPr>
  <p:slideViewPr>
    <p:cSldViewPr snapToGrid="0" showGuides="1">
      <p:cViewPr varScale="1">
        <p:scale>
          <a:sx n="112" d="100"/>
          <a:sy n="112" d="100"/>
        </p:scale>
        <p:origin x="192" y="192"/>
      </p:cViewPr>
      <p:guideLst>
        <p:guide orient="horz" pos="1350"/>
        <p:guide orient="horz" pos="4178"/>
        <p:guide orient="horz" pos="709"/>
        <p:guide orient="horz" pos="798"/>
        <p:guide orient="horz" pos="3997"/>
        <p:guide orient="horz" pos="1143"/>
        <p:guide pos="113"/>
        <p:guide pos="5647"/>
        <p:guide pos="647"/>
        <p:guide pos="5548"/>
        <p:guide pos="2878"/>
        <p:guide pos="1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8112"/>
    </p:cViewPr>
  </p:sorterViewPr>
  <p:notesViewPr>
    <p:cSldViewPr snapToGrid="0" showGuides="1">
      <p:cViewPr>
        <p:scale>
          <a:sx n="140" d="100"/>
          <a:sy n="140" d="100"/>
        </p:scale>
        <p:origin x="-126" y="216"/>
      </p:cViewPr>
      <p:guideLst>
        <p:guide orient="horz" pos="2497"/>
        <p:guide orient="horz" pos="2610"/>
        <p:guide orient="horz" pos="2316"/>
        <p:guide orient="horz" pos="93"/>
        <p:guide pos="2208"/>
        <p:guide pos="725"/>
        <p:guide pos="3686"/>
        <p:guide pos="167"/>
        <p:guide pos="4249"/>
        <p:guide pos="23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80767709421201E-2"/>
          <c:y val="3.8442822384428199E-2"/>
          <c:w val="0.892133212296782"/>
          <c:h val="0.84457420924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Ukraine N=420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HCV</c:v>
                </c:pt>
                <c:pt idx="1">
                  <c:v>Syphilis</c:v>
                </c:pt>
                <c:pt idx="2">
                  <c:v>HIV</c:v>
                </c:pt>
                <c:pt idx="3">
                  <c:v>HBV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</c:v>
                </c:pt>
                <c:pt idx="2">
                  <c:v>19.399999999999999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1-504E-85AE-9CDCDC6A3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Azerbaijan N=510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HCV</c:v>
                </c:pt>
                <c:pt idx="1">
                  <c:v>Syphilis</c:v>
                </c:pt>
                <c:pt idx="2">
                  <c:v>HIV</c:v>
                </c:pt>
                <c:pt idx="3">
                  <c:v>HBV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3.7</c:v>
                </c:pt>
                <c:pt idx="2">
                  <c:v>3.7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1-504E-85AE-9CDCDC6A3B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Kyrgyzstan N=368</c:v>
                </c:pt>
              </c:strCache>
            </c:strRef>
          </c:tx>
          <c:spPr>
            <a:solidFill>
              <a:srgbClr val="B917A8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917A8"/>
              </a:solidFill>
              <a:ln>
                <a:solidFill>
                  <a:srgbClr val="B917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A1-504E-85AE-9CDCDC6A3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HCV</c:v>
                </c:pt>
                <c:pt idx="1">
                  <c:v>Syphilis</c:v>
                </c:pt>
                <c:pt idx="2">
                  <c:v>HIV</c:v>
                </c:pt>
                <c:pt idx="3">
                  <c:v>HBV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43.1</c:v>
                </c:pt>
                <c:pt idx="1">
                  <c:v>19.600000000000001</c:v>
                </c:pt>
                <c:pt idx="2">
                  <c:v>10.199999999999999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A1-504E-85AE-9CDCDC6A3B58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HCV</c:v>
                </c:pt>
                <c:pt idx="1">
                  <c:v>Syphilis</c:v>
                </c:pt>
                <c:pt idx="2">
                  <c:v>HIV</c:v>
                </c:pt>
                <c:pt idx="3">
                  <c:v>HBV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A1-504E-85AE-9CDCDC6A3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6567736"/>
        <c:axId val="-2126583304"/>
      </c:barChart>
      <c:catAx>
        <c:axId val="-2126567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26583304"/>
        <c:crosses val="autoZero"/>
        <c:auto val="1"/>
        <c:lblAlgn val="ctr"/>
        <c:lblOffset val="50"/>
        <c:tickLblSkip val="1"/>
        <c:tickMarkSkip val="2"/>
        <c:noMultiLvlLbl val="0"/>
      </c:catAx>
      <c:valAx>
        <c:axId val="-2126583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6567736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36804691968618"/>
          <c:y val="6.5743241948771E-3"/>
          <c:w val="0.863195308031382"/>
          <c:h val="0.159600743337739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Screened</c:v>
                </c:pt>
                <c:pt idx="1">
                  <c:v>OUD</c:v>
                </c:pt>
                <c:pt idx="2">
                  <c:v>Consented</c:v>
                </c:pt>
                <c:pt idx="3">
                  <c:v>Interested in OAT</c:v>
                </c:pt>
                <c:pt idx="4">
                  <c:v>Started OAT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687</c:v>
                </c:pt>
                <c:pt idx="1">
                  <c:v>300</c:v>
                </c:pt>
                <c:pt idx="2">
                  <c:v>221</c:v>
                </c:pt>
                <c:pt idx="3">
                  <c:v>89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A-A240-92F4-F720EE68D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1162800"/>
        <c:axId val="131111072"/>
      </c:barChart>
      <c:catAx>
        <c:axId val="511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11072"/>
        <c:crosses val="autoZero"/>
        <c:auto val="1"/>
        <c:lblAlgn val="ctr"/>
        <c:lblOffset val="100"/>
        <c:noMultiLvlLbl val="0"/>
      </c:catAx>
      <c:valAx>
        <c:axId val="1311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7E405-006C-E44F-97D1-C01D37CD3DC9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954CC-23A6-D648-A5A5-38079B86FE07}">
      <dgm:prSet phldrT="[Text]" custT="1"/>
      <dgm:spPr/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Police Lock-up</a:t>
          </a:r>
        </a:p>
      </dgm:t>
    </dgm:pt>
    <dgm:pt modelId="{F721D1A9-F899-4E46-B4FA-01D143C3DD40}" type="parTrans" cxnId="{D7F0CA5D-449C-4149-AC8F-4123B2060A1D}">
      <dgm:prSet/>
      <dgm:spPr/>
      <dgm:t>
        <a:bodyPr/>
        <a:lstStyle/>
        <a:p>
          <a:endParaRPr lang="en-US"/>
        </a:p>
      </dgm:t>
    </dgm:pt>
    <dgm:pt modelId="{33DC7983-C72D-FA4B-9F9A-243C0C9FC491}" type="sibTrans" cxnId="{D7F0CA5D-449C-4149-AC8F-4123B2060A1D}">
      <dgm:prSet/>
      <dgm:spPr>
        <a:solidFill>
          <a:srgbClr val="FF0000"/>
        </a:solidFill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26F6A9FB-D392-BE42-9E41-8108560E920B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Pre-Trial Detention</a:t>
          </a:r>
        </a:p>
      </dgm:t>
    </dgm:pt>
    <dgm:pt modelId="{D9B78673-C024-744E-A6E7-1B6F1140A2C5}" type="parTrans" cxnId="{FD401211-4FCB-C243-9095-0DC93FD25E80}">
      <dgm:prSet/>
      <dgm:spPr/>
      <dgm:t>
        <a:bodyPr/>
        <a:lstStyle/>
        <a:p>
          <a:endParaRPr lang="en-US"/>
        </a:p>
      </dgm:t>
    </dgm:pt>
    <dgm:pt modelId="{72DBCFC3-98E6-E243-8D81-5C205327EEC8}" type="sibTrans" cxnId="{FD401211-4FCB-C243-9095-0DC93FD25E80}">
      <dgm:prSet/>
      <dgm:spPr>
        <a:solidFill>
          <a:srgbClr val="FF0000"/>
        </a:solidFill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9857A82-6D25-4C4D-BB7A-A4A78A7DE724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Prison Transfers</a:t>
          </a:r>
        </a:p>
      </dgm:t>
    </dgm:pt>
    <dgm:pt modelId="{8CAF7DFE-3B54-E740-A758-81460CE3937D}" type="parTrans" cxnId="{5A6A1B9E-BBD9-1A47-869D-E8644FA47A0F}">
      <dgm:prSet/>
      <dgm:spPr/>
      <dgm:t>
        <a:bodyPr/>
        <a:lstStyle/>
        <a:p>
          <a:endParaRPr lang="en-US"/>
        </a:p>
      </dgm:t>
    </dgm:pt>
    <dgm:pt modelId="{9DC488A1-997A-4C4A-844E-655469FF9E1B}" type="sibTrans" cxnId="{5A6A1B9E-BBD9-1A47-869D-E8644FA47A0F}">
      <dgm:prSet/>
      <dgm:spPr>
        <a:solidFill>
          <a:srgbClr val="FF0000"/>
        </a:solidFill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571ADF51-8787-364A-B0FC-6426E32078F5}">
      <dgm:prSet phldrT="[Text]" custT="1"/>
      <dgm:spPr/>
      <dgm:t>
        <a:bodyPr/>
        <a:lstStyle/>
        <a:p>
          <a:pPr rtl="0"/>
          <a:r>
            <a:rPr lang="en-US" sz="1800" b="0" dirty="0">
              <a:solidFill>
                <a:srgbClr val="FFFF00"/>
              </a:solidFill>
            </a:rPr>
            <a:t>Community</a:t>
          </a:r>
        </a:p>
      </dgm:t>
    </dgm:pt>
    <dgm:pt modelId="{6B299D17-0884-8647-8999-C1A46C5302CD}" type="parTrans" cxnId="{0F7141AB-6883-7849-8AAA-CF986C72F73A}">
      <dgm:prSet/>
      <dgm:spPr/>
      <dgm:t>
        <a:bodyPr/>
        <a:lstStyle/>
        <a:p>
          <a:endParaRPr lang="en-US"/>
        </a:p>
      </dgm:t>
    </dgm:pt>
    <dgm:pt modelId="{FE022825-8AD0-854E-89A8-086FC565DA13}" type="sibTrans" cxnId="{0F7141AB-6883-7849-8AAA-CF986C72F73A}">
      <dgm:prSet/>
      <dgm:spPr>
        <a:solidFill>
          <a:srgbClr val="FF0000"/>
        </a:solidFill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DFEBAE9-47D6-1241-BB8F-46126114EDD4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Prisons</a:t>
          </a:r>
        </a:p>
      </dgm:t>
    </dgm:pt>
    <dgm:pt modelId="{7842F700-AA3D-3B4E-855D-02E3476F1E15}" type="parTrans" cxnId="{4F11FF9B-5976-3740-881E-8D83613EF4AD}">
      <dgm:prSet/>
      <dgm:spPr/>
      <dgm:t>
        <a:bodyPr/>
        <a:lstStyle/>
        <a:p>
          <a:endParaRPr lang="en-US"/>
        </a:p>
      </dgm:t>
    </dgm:pt>
    <dgm:pt modelId="{0A096857-7DBE-F44E-80EB-765C4D723E18}" type="sibTrans" cxnId="{4F11FF9B-5976-3740-881E-8D83613EF4AD}">
      <dgm:prSet/>
      <dgm:spPr>
        <a:solidFill>
          <a:srgbClr val="FF0000"/>
        </a:solidFill>
      </dgm:spPr>
      <dgm:t>
        <a:bodyPr/>
        <a:lstStyle/>
        <a:p>
          <a:endParaRPr lang="en-US" sz="1800"/>
        </a:p>
      </dgm:t>
    </dgm:pt>
    <dgm:pt modelId="{6257AC3A-AFA6-6A44-BED7-BB51693AC50C}" type="pres">
      <dgm:prSet presAssocID="{4A47E405-006C-E44F-97D1-C01D37CD3DC9}" presName="cycle" presStyleCnt="0">
        <dgm:presLayoutVars>
          <dgm:dir/>
          <dgm:resizeHandles val="exact"/>
        </dgm:presLayoutVars>
      </dgm:prSet>
      <dgm:spPr/>
    </dgm:pt>
    <dgm:pt modelId="{6866CEE9-0828-4648-9A81-DFAEA2E60C1A}" type="pres">
      <dgm:prSet presAssocID="{4D9954CC-23A6-D648-A5A5-38079B86FE07}" presName="dummy" presStyleCnt="0"/>
      <dgm:spPr/>
    </dgm:pt>
    <dgm:pt modelId="{120D44B4-2C6F-DF43-B3AC-CD019B1EF270}" type="pres">
      <dgm:prSet presAssocID="{4D9954CC-23A6-D648-A5A5-38079B86FE07}" presName="node" presStyleLbl="revTx" presStyleIdx="0" presStyleCnt="5">
        <dgm:presLayoutVars>
          <dgm:bulletEnabled val="1"/>
        </dgm:presLayoutVars>
      </dgm:prSet>
      <dgm:spPr/>
    </dgm:pt>
    <dgm:pt modelId="{313495AB-F11C-B347-84B7-9E116693DB9F}" type="pres">
      <dgm:prSet presAssocID="{33DC7983-C72D-FA4B-9F9A-243C0C9FC491}" presName="sibTrans" presStyleLbl="node1" presStyleIdx="0" presStyleCnt="5" custScaleY="119721"/>
      <dgm:spPr/>
    </dgm:pt>
    <dgm:pt modelId="{92EF426F-A10C-144C-93A3-9BE3006AB4C0}" type="pres">
      <dgm:prSet presAssocID="{26F6A9FB-D392-BE42-9E41-8108560E920B}" presName="dummy" presStyleCnt="0"/>
      <dgm:spPr/>
    </dgm:pt>
    <dgm:pt modelId="{F7715B9E-EB4C-E64C-AEC4-2A811BEDFBA6}" type="pres">
      <dgm:prSet presAssocID="{26F6A9FB-D392-BE42-9E41-8108560E920B}" presName="node" presStyleLbl="revTx" presStyleIdx="1" presStyleCnt="5">
        <dgm:presLayoutVars>
          <dgm:bulletEnabled val="1"/>
        </dgm:presLayoutVars>
      </dgm:prSet>
      <dgm:spPr/>
    </dgm:pt>
    <dgm:pt modelId="{46065642-C99E-8F47-B9DA-107977CE6ECF}" type="pres">
      <dgm:prSet presAssocID="{72DBCFC3-98E6-E243-8D81-5C205327EEC8}" presName="sibTrans" presStyleLbl="node1" presStyleIdx="1" presStyleCnt="5"/>
      <dgm:spPr/>
    </dgm:pt>
    <dgm:pt modelId="{945B4DE3-FFBF-D34B-9AA5-61978F23E0D0}" type="pres">
      <dgm:prSet presAssocID="{7DFEBAE9-47D6-1241-BB8F-46126114EDD4}" presName="dummy" presStyleCnt="0"/>
      <dgm:spPr/>
    </dgm:pt>
    <dgm:pt modelId="{8FC264FF-422F-3C44-A856-46A328D9BB4B}" type="pres">
      <dgm:prSet presAssocID="{7DFEBAE9-47D6-1241-BB8F-46126114EDD4}" presName="node" presStyleLbl="revTx" presStyleIdx="2" presStyleCnt="5">
        <dgm:presLayoutVars>
          <dgm:bulletEnabled val="1"/>
        </dgm:presLayoutVars>
      </dgm:prSet>
      <dgm:spPr/>
    </dgm:pt>
    <dgm:pt modelId="{376C974A-4C54-D74C-8297-9BE2780A2EF8}" type="pres">
      <dgm:prSet presAssocID="{0A096857-7DBE-F44E-80EB-765C4D723E18}" presName="sibTrans" presStyleLbl="node1" presStyleIdx="2" presStyleCnt="5"/>
      <dgm:spPr/>
    </dgm:pt>
    <dgm:pt modelId="{098F6E3A-3377-B345-93FA-4BB2720EEEB2}" type="pres">
      <dgm:prSet presAssocID="{19857A82-6D25-4C4D-BB7A-A4A78A7DE724}" presName="dummy" presStyleCnt="0"/>
      <dgm:spPr/>
    </dgm:pt>
    <dgm:pt modelId="{BA80DC24-F024-BB4D-8DE9-44C3D39D5BFE}" type="pres">
      <dgm:prSet presAssocID="{19857A82-6D25-4C4D-BB7A-A4A78A7DE724}" presName="node" presStyleLbl="revTx" presStyleIdx="3" presStyleCnt="5">
        <dgm:presLayoutVars>
          <dgm:bulletEnabled val="1"/>
        </dgm:presLayoutVars>
      </dgm:prSet>
      <dgm:spPr/>
    </dgm:pt>
    <dgm:pt modelId="{B8D0140D-90B9-D344-860F-5B30BA5F7459}" type="pres">
      <dgm:prSet presAssocID="{9DC488A1-997A-4C4A-844E-655469FF9E1B}" presName="sibTrans" presStyleLbl="node1" presStyleIdx="3" presStyleCnt="5" custScaleY="119721"/>
      <dgm:spPr/>
    </dgm:pt>
    <dgm:pt modelId="{7BFE850E-DD27-1041-B20D-CDE41C08CEE6}" type="pres">
      <dgm:prSet presAssocID="{571ADF51-8787-364A-B0FC-6426E32078F5}" presName="dummy" presStyleCnt="0"/>
      <dgm:spPr/>
    </dgm:pt>
    <dgm:pt modelId="{CBA10A1B-DC16-DA43-8BC1-F1EAEBA3F028}" type="pres">
      <dgm:prSet presAssocID="{571ADF51-8787-364A-B0FC-6426E32078F5}" presName="node" presStyleLbl="revTx" presStyleIdx="4" presStyleCnt="5">
        <dgm:presLayoutVars>
          <dgm:bulletEnabled val="1"/>
        </dgm:presLayoutVars>
      </dgm:prSet>
      <dgm:spPr/>
    </dgm:pt>
    <dgm:pt modelId="{A24C301B-DDAB-FB4E-868E-A4CFD78A47A2}" type="pres">
      <dgm:prSet presAssocID="{FE022825-8AD0-854E-89A8-086FC565DA13}" presName="sibTrans" presStyleLbl="node1" presStyleIdx="4" presStyleCnt="5"/>
      <dgm:spPr/>
    </dgm:pt>
  </dgm:ptLst>
  <dgm:cxnLst>
    <dgm:cxn modelId="{FD401211-4FCB-C243-9095-0DC93FD25E80}" srcId="{4A47E405-006C-E44F-97D1-C01D37CD3DC9}" destId="{26F6A9FB-D392-BE42-9E41-8108560E920B}" srcOrd="1" destOrd="0" parTransId="{D9B78673-C024-744E-A6E7-1B6F1140A2C5}" sibTransId="{72DBCFC3-98E6-E243-8D81-5C205327EEC8}"/>
    <dgm:cxn modelId="{34211630-49DB-2840-BA76-B463C70FE266}" type="presOf" srcId="{26F6A9FB-D392-BE42-9E41-8108560E920B}" destId="{F7715B9E-EB4C-E64C-AEC4-2A811BEDFBA6}" srcOrd="0" destOrd="0" presId="urn:microsoft.com/office/officeart/2005/8/layout/cycle1"/>
    <dgm:cxn modelId="{6A95623C-B549-0748-A9C4-911C7BDB99D1}" type="presOf" srcId="{33DC7983-C72D-FA4B-9F9A-243C0C9FC491}" destId="{313495AB-F11C-B347-84B7-9E116693DB9F}" srcOrd="0" destOrd="0" presId="urn:microsoft.com/office/officeart/2005/8/layout/cycle1"/>
    <dgm:cxn modelId="{45DB0547-CA90-3540-93B9-3C7341F06DEC}" type="presOf" srcId="{0A096857-7DBE-F44E-80EB-765C4D723E18}" destId="{376C974A-4C54-D74C-8297-9BE2780A2EF8}" srcOrd="0" destOrd="0" presId="urn:microsoft.com/office/officeart/2005/8/layout/cycle1"/>
    <dgm:cxn modelId="{D7F0CA5D-449C-4149-AC8F-4123B2060A1D}" srcId="{4A47E405-006C-E44F-97D1-C01D37CD3DC9}" destId="{4D9954CC-23A6-D648-A5A5-38079B86FE07}" srcOrd="0" destOrd="0" parTransId="{F721D1A9-F899-4E46-B4FA-01D143C3DD40}" sibTransId="{33DC7983-C72D-FA4B-9F9A-243C0C9FC491}"/>
    <dgm:cxn modelId="{85AB0C91-71E4-1A4A-AFF4-8378E5C37D19}" type="presOf" srcId="{4A47E405-006C-E44F-97D1-C01D37CD3DC9}" destId="{6257AC3A-AFA6-6A44-BED7-BB51693AC50C}" srcOrd="0" destOrd="0" presId="urn:microsoft.com/office/officeart/2005/8/layout/cycle1"/>
    <dgm:cxn modelId="{4F11FF9B-5976-3740-881E-8D83613EF4AD}" srcId="{4A47E405-006C-E44F-97D1-C01D37CD3DC9}" destId="{7DFEBAE9-47D6-1241-BB8F-46126114EDD4}" srcOrd="2" destOrd="0" parTransId="{7842F700-AA3D-3B4E-855D-02E3476F1E15}" sibTransId="{0A096857-7DBE-F44E-80EB-765C4D723E18}"/>
    <dgm:cxn modelId="{4C75579D-7951-2643-A090-B12C1D789A61}" type="presOf" srcId="{4D9954CC-23A6-D648-A5A5-38079B86FE07}" destId="{120D44B4-2C6F-DF43-B3AC-CD019B1EF270}" srcOrd="0" destOrd="0" presId="urn:microsoft.com/office/officeart/2005/8/layout/cycle1"/>
    <dgm:cxn modelId="{5A6A1B9E-BBD9-1A47-869D-E8644FA47A0F}" srcId="{4A47E405-006C-E44F-97D1-C01D37CD3DC9}" destId="{19857A82-6D25-4C4D-BB7A-A4A78A7DE724}" srcOrd="3" destOrd="0" parTransId="{8CAF7DFE-3B54-E740-A758-81460CE3937D}" sibTransId="{9DC488A1-997A-4C4A-844E-655469FF9E1B}"/>
    <dgm:cxn modelId="{0F7141AB-6883-7849-8AAA-CF986C72F73A}" srcId="{4A47E405-006C-E44F-97D1-C01D37CD3DC9}" destId="{571ADF51-8787-364A-B0FC-6426E32078F5}" srcOrd="4" destOrd="0" parTransId="{6B299D17-0884-8647-8999-C1A46C5302CD}" sibTransId="{FE022825-8AD0-854E-89A8-086FC565DA13}"/>
    <dgm:cxn modelId="{F4B589C1-6D28-4C41-861E-C02F8B0CCCD8}" type="presOf" srcId="{7DFEBAE9-47D6-1241-BB8F-46126114EDD4}" destId="{8FC264FF-422F-3C44-A856-46A328D9BB4B}" srcOrd="0" destOrd="0" presId="urn:microsoft.com/office/officeart/2005/8/layout/cycle1"/>
    <dgm:cxn modelId="{7466C6C8-7F2C-A442-A4C9-3B1ACB291755}" type="presOf" srcId="{72DBCFC3-98E6-E243-8D81-5C205327EEC8}" destId="{46065642-C99E-8F47-B9DA-107977CE6ECF}" srcOrd="0" destOrd="0" presId="urn:microsoft.com/office/officeart/2005/8/layout/cycle1"/>
    <dgm:cxn modelId="{CA967CCB-B2AC-DD4C-AAB7-1D185F710D08}" type="presOf" srcId="{9DC488A1-997A-4C4A-844E-655469FF9E1B}" destId="{B8D0140D-90B9-D344-860F-5B30BA5F7459}" srcOrd="0" destOrd="0" presId="urn:microsoft.com/office/officeart/2005/8/layout/cycle1"/>
    <dgm:cxn modelId="{1C3CA1D9-0910-0749-A60E-36682CA53AAF}" type="presOf" srcId="{FE022825-8AD0-854E-89A8-086FC565DA13}" destId="{A24C301B-DDAB-FB4E-868E-A4CFD78A47A2}" srcOrd="0" destOrd="0" presId="urn:microsoft.com/office/officeart/2005/8/layout/cycle1"/>
    <dgm:cxn modelId="{DB94D2EA-A297-B049-ADA8-D6E4D08337A6}" type="presOf" srcId="{571ADF51-8787-364A-B0FC-6426E32078F5}" destId="{CBA10A1B-DC16-DA43-8BC1-F1EAEBA3F028}" srcOrd="0" destOrd="0" presId="urn:microsoft.com/office/officeart/2005/8/layout/cycle1"/>
    <dgm:cxn modelId="{D36720FC-A565-8145-B85D-39A9238DE1F1}" type="presOf" srcId="{19857A82-6D25-4C4D-BB7A-A4A78A7DE724}" destId="{BA80DC24-F024-BB4D-8DE9-44C3D39D5BFE}" srcOrd="0" destOrd="0" presId="urn:microsoft.com/office/officeart/2005/8/layout/cycle1"/>
    <dgm:cxn modelId="{A994F18C-2AF2-084A-A777-FD7226CDB640}" type="presParOf" srcId="{6257AC3A-AFA6-6A44-BED7-BB51693AC50C}" destId="{6866CEE9-0828-4648-9A81-DFAEA2E60C1A}" srcOrd="0" destOrd="0" presId="urn:microsoft.com/office/officeart/2005/8/layout/cycle1"/>
    <dgm:cxn modelId="{514F7840-5C2F-6D4A-B098-42FADA9F06E2}" type="presParOf" srcId="{6257AC3A-AFA6-6A44-BED7-BB51693AC50C}" destId="{120D44B4-2C6F-DF43-B3AC-CD019B1EF270}" srcOrd="1" destOrd="0" presId="urn:microsoft.com/office/officeart/2005/8/layout/cycle1"/>
    <dgm:cxn modelId="{B1BFE8A6-A272-AD47-9B32-4B5FCE1F7E93}" type="presParOf" srcId="{6257AC3A-AFA6-6A44-BED7-BB51693AC50C}" destId="{313495AB-F11C-B347-84B7-9E116693DB9F}" srcOrd="2" destOrd="0" presId="urn:microsoft.com/office/officeart/2005/8/layout/cycle1"/>
    <dgm:cxn modelId="{86EDC3FC-1BE3-3543-BE41-7F627FFE0A7F}" type="presParOf" srcId="{6257AC3A-AFA6-6A44-BED7-BB51693AC50C}" destId="{92EF426F-A10C-144C-93A3-9BE3006AB4C0}" srcOrd="3" destOrd="0" presId="urn:microsoft.com/office/officeart/2005/8/layout/cycle1"/>
    <dgm:cxn modelId="{94A6A7C4-B9E2-BC44-AEB0-474E44B0CC7D}" type="presParOf" srcId="{6257AC3A-AFA6-6A44-BED7-BB51693AC50C}" destId="{F7715B9E-EB4C-E64C-AEC4-2A811BEDFBA6}" srcOrd="4" destOrd="0" presId="urn:microsoft.com/office/officeart/2005/8/layout/cycle1"/>
    <dgm:cxn modelId="{A0EA4D53-F4D8-2C41-B47E-542FE996AF52}" type="presParOf" srcId="{6257AC3A-AFA6-6A44-BED7-BB51693AC50C}" destId="{46065642-C99E-8F47-B9DA-107977CE6ECF}" srcOrd="5" destOrd="0" presId="urn:microsoft.com/office/officeart/2005/8/layout/cycle1"/>
    <dgm:cxn modelId="{33C8B8A6-B42A-E44A-A0C7-4C29A5FBE41E}" type="presParOf" srcId="{6257AC3A-AFA6-6A44-BED7-BB51693AC50C}" destId="{945B4DE3-FFBF-D34B-9AA5-61978F23E0D0}" srcOrd="6" destOrd="0" presId="urn:microsoft.com/office/officeart/2005/8/layout/cycle1"/>
    <dgm:cxn modelId="{D682DE4F-5FFE-2C4E-A451-83584F6F1D52}" type="presParOf" srcId="{6257AC3A-AFA6-6A44-BED7-BB51693AC50C}" destId="{8FC264FF-422F-3C44-A856-46A328D9BB4B}" srcOrd="7" destOrd="0" presId="urn:microsoft.com/office/officeart/2005/8/layout/cycle1"/>
    <dgm:cxn modelId="{595B8085-E91A-4E43-A867-17C05E649EE8}" type="presParOf" srcId="{6257AC3A-AFA6-6A44-BED7-BB51693AC50C}" destId="{376C974A-4C54-D74C-8297-9BE2780A2EF8}" srcOrd="8" destOrd="0" presId="urn:microsoft.com/office/officeart/2005/8/layout/cycle1"/>
    <dgm:cxn modelId="{73756DDD-FDB8-A94C-8A2F-F198640A1CEE}" type="presParOf" srcId="{6257AC3A-AFA6-6A44-BED7-BB51693AC50C}" destId="{098F6E3A-3377-B345-93FA-4BB2720EEEB2}" srcOrd="9" destOrd="0" presId="urn:microsoft.com/office/officeart/2005/8/layout/cycle1"/>
    <dgm:cxn modelId="{ABC69AB3-901B-1C4A-819A-C9E0A45A6916}" type="presParOf" srcId="{6257AC3A-AFA6-6A44-BED7-BB51693AC50C}" destId="{BA80DC24-F024-BB4D-8DE9-44C3D39D5BFE}" srcOrd="10" destOrd="0" presId="urn:microsoft.com/office/officeart/2005/8/layout/cycle1"/>
    <dgm:cxn modelId="{C4CD47C9-A659-F242-9A6B-C2A699BB1190}" type="presParOf" srcId="{6257AC3A-AFA6-6A44-BED7-BB51693AC50C}" destId="{B8D0140D-90B9-D344-860F-5B30BA5F7459}" srcOrd="11" destOrd="0" presId="urn:microsoft.com/office/officeart/2005/8/layout/cycle1"/>
    <dgm:cxn modelId="{BC0D52F7-DF9A-814E-A3D0-F4896573C026}" type="presParOf" srcId="{6257AC3A-AFA6-6A44-BED7-BB51693AC50C}" destId="{7BFE850E-DD27-1041-B20D-CDE41C08CEE6}" srcOrd="12" destOrd="0" presId="urn:microsoft.com/office/officeart/2005/8/layout/cycle1"/>
    <dgm:cxn modelId="{9DD804E8-04D5-5745-9B7F-C327BD5B6FD6}" type="presParOf" srcId="{6257AC3A-AFA6-6A44-BED7-BB51693AC50C}" destId="{CBA10A1B-DC16-DA43-8BC1-F1EAEBA3F028}" srcOrd="13" destOrd="0" presId="urn:microsoft.com/office/officeart/2005/8/layout/cycle1"/>
    <dgm:cxn modelId="{53A4F119-FD44-5E40-9E35-F8784FCC537D}" type="presParOf" srcId="{6257AC3A-AFA6-6A44-BED7-BB51693AC50C}" destId="{A24C301B-DDAB-FB4E-868E-A4CFD78A47A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3EAEE-FF67-A545-A6F1-8C645038D429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A9FA0-DE2E-1647-81F1-5804FFA3BCE5}">
      <dgm:prSet phldrT="[Text]"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Simple</a:t>
          </a:r>
        </a:p>
      </dgm:t>
    </dgm:pt>
    <dgm:pt modelId="{C56219F3-B937-F94F-BA3B-56A068783DC7}" type="parTrans" cxnId="{3B59964C-754E-B942-8019-D8CE94A25F8D}">
      <dgm:prSet/>
      <dgm:spPr/>
      <dgm:t>
        <a:bodyPr/>
        <a:lstStyle/>
        <a:p>
          <a:endParaRPr lang="en-US"/>
        </a:p>
      </dgm:t>
    </dgm:pt>
    <dgm:pt modelId="{E7D3E5EA-9D0F-FD41-9991-09C9F3FAB6DC}" type="sibTrans" cxnId="{3B59964C-754E-B942-8019-D8CE94A25F8D}">
      <dgm:prSet/>
      <dgm:spPr>
        <a:solidFill>
          <a:srgbClr val="FFFF00"/>
        </a:solidFill>
      </dgm:spPr>
      <dgm:t>
        <a:bodyPr/>
        <a:lstStyle/>
        <a:p>
          <a:pPr rtl="0"/>
          <a:endParaRPr lang="en-US"/>
        </a:p>
      </dgm:t>
    </dgm:pt>
    <dgm:pt modelId="{C035855B-9B94-2E4D-BCC2-600D16804B1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dirty="0"/>
            <a:t>Cheaper</a:t>
          </a:r>
        </a:p>
      </dgm:t>
    </dgm:pt>
    <dgm:pt modelId="{339E79FC-49BE-F348-A3B4-94A65FE1FCE9}" type="parTrans" cxnId="{D386B5A0-8248-1144-A26B-7C588D7DFAF9}">
      <dgm:prSet/>
      <dgm:spPr/>
      <dgm:t>
        <a:bodyPr/>
        <a:lstStyle/>
        <a:p>
          <a:endParaRPr lang="en-US"/>
        </a:p>
      </dgm:t>
    </dgm:pt>
    <dgm:pt modelId="{6BD33835-B0AC-254D-B67A-3785CDE4BFAD}" type="sibTrans" cxnId="{D386B5A0-8248-1144-A26B-7C588D7DFAF9}">
      <dgm:prSet/>
      <dgm:spPr>
        <a:solidFill>
          <a:srgbClr val="FFFF00"/>
        </a:solidFill>
      </dgm:spPr>
      <dgm:t>
        <a:bodyPr/>
        <a:lstStyle/>
        <a:p>
          <a:pPr rtl="0"/>
          <a:endParaRPr lang="en-US"/>
        </a:p>
      </dgm:t>
    </dgm:pt>
    <dgm:pt modelId="{1D1A818E-923A-A948-954A-2529485DEDA6}">
      <dgm:prSet phldrT="[Text]"/>
      <dgm:spPr>
        <a:solidFill>
          <a:srgbClr val="7030A0"/>
        </a:solidFill>
      </dgm:spPr>
      <dgm:t>
        <a:bodyPr/>
        <a:lstStyle/>
        <a:p>
          <a:pPr rtl="0"/>
          <a:r>
            <a:rPr lang="en-US" dirty="0"/>
            <a:t>Faster</a:t>
          </a:r>
        </a:p>
      </dgm:t>
    </dgm:pt>
    <dgm:pt modelId="{74227C86-0EC5-7D42-BF31-EACF3EB4DC72}" type="parTrans" cxnId="{C9EAF017-954C-EF4E-BEE0-0AE01F5D19E6}">
      <dgm:prSet/>
      <dgm:spPr/>
      <dgm:t>
        <a:bodyPr/>
        <a:lstStyle/>
        <a:p>
          <a:endParaRPr lang="en-US"/>
        </a:p>
      </dgm:t>
    </dgm:pt>
    <dgm:pt modelId="{C6C67905-4E7D-7F4D-ADC6-ACF38D6C6FE5}" type="sibTrans" cxnId="{C9EAF017-954C-EF4E-BEE0-0AE01F5D19E6}">
      <dgm:prSet/>
      <dgm:spPr>
        <a:solidFill>
          <a:srgbClr val="FFFF00"/>
        </a:solidFill>
      </dgm:spPr>
      <dgm:t>
        <a:bodyPr/>
        <a:lstStyle/>
        <a:p>
          <a:pPr rtl="0"/>
          <a:endParaRPr lang="en-US"/>
        </a:p>
      </dgm:t>
    </dgm:pt>
    <dgm:pt modelId="{7BFA36D4-A360-9444-AC36-8B37A0237E25}" type="pres">
      <dgm:prSet presAssocID="{9013EAEE-FF67-A545-A6F1-8C645038D429}" presName="Name0" presStyleCnt="0">
        <dgm:presLayoutVars>
          <dgm:dir/>
          <dgm:resizeHandles val="exact"/>
        </dgm:presLayoutVars>
      </dgm:prSet>
      <dgm:spPr/>
    </dgm:pt>
    <dgm:pt modelId="{A543BB6E-1F1F-7F48-BF7C-28EC8B389B07}" type="pres">
      <dgm:prSet presAssocID="{318A9FA0-DE2E-1647-81F1-5804FFA3BCE5}" presName="node" presStyleLbl="node1" presStyleIdx="0" presStyleCnt="3">
        <dgm:presLayoutVars>
          <dgm:bulletEnabled val="1"/>
        </dgm:presLayoutVars>
      </dgm:prSet>
      <dgm:spPr/>
    </dgm:pt>
    <dgm:pt modelId="{A255BDC9-EA01-C145-889C-F32AD6A322BB}" type="pres">
      <dgm:prSet presAssocID="{E7D3E5EA-9D0F-FD41-9991-09C9F3FAB6DC}" presName="sibTrans" presStyleLbl="sibTrans2D1" presStyleIdx="0" presStyleCnt="3"/>
      <dgm:spPr/>
    </dgm:pt>
    <dgm:pt modelId="{C634CE0A-EA8C-1340-963B-F7563892F12E}" type="pres">
      <dgm:prSet presAssocID="{E7D3E5EA-9D0F-FD41-9991-09C9F3FAB6DC}" presName="connectorText" presStyleLbl="sibTrans2D1" presStyleIdx="0" presStyleCnt="3"/>
      <dgm:spPr/>
    </dgm:pt>
    <dgm:pt modelId="{96988C75-7143-B441-919F-6FA62AA39FBD}" type="pres">
      <dgm:prSet presAssocID="{C035855B-9B94-2E4D-BCC2-600D16804B1A}" presName="node" presStyleLbl="node1" presStyleIdx="1" presStyleCnt="3">
        <dgm:presLayoutVars>
          <dgm:bulletEnabled val="1"/>
        </dgm:presLayoutVars>
      </dgm:prSet>
      <dgm:spPr/>
    </dgm:pt>
    <dgm:pt modelId="{555EF9FD-CA73-A04D-89F8-9E1129D17EC1}" type="pres">
      <dgm:prSet presAssocID="{6BD33835-B0AC-254D-B67A-3785CDE4BFAD}" presName="sibTrans" presStyleLbl="sibTrans2D1" presStyleIdx="1" presStyleCnt="3"/>
      <dgm:spPr/>
    </dgm:pt>
    <dgm:pt modelId="{3D55A620-7355-F142-8B6C-F79C95E79491}" type="pres">
      <dgm:prSet presAssocID="{6BD33835-B0AC-254D-B67A-3785CDE4BFAD}" presName="connectorText" presStyleLbl="sibTrans2D1" presStyleIdx="1" presStyleCnt="3"/>
      <dgm:spPr/>
    </dgm:pt>
    <dgm:pt modelId="{DBCFF5DE-22A0-554F-9D34-7513C1D69A9D}" type="pres">
      <dgm:prSet presAssocID="{1D1A818E-923A-A948-954A-2529485DEDA6}" presName="node" presStyleLbl="node1" presStyleIdx="2" presStyleCnt="3">
        <dgm:presLayoutVars>
          <dgm:bulletEnabled val="1"/>
        </dgm:presLayoutVars>
      </dgm:prSet>
      <dgm:spPr/>
    </dgm:pt>
    <dgm:pt modelId="{96876805-55DB-E949-BC6F-FAE2A01D1114}" type="pres">
      <dgm:prSet presAssocID="{C6C67905-4E7D-7F4D-ADC6-ACF38D6C6FE5}" presName="sibTrans" presStyleLbl="sibTrans2D1" presStyleIdx="2" presStyleCnt="3"/>
      <dgm:spPr/>
    </dgm:pt>
    <dgm:pt modelId="{ABE99DA2-229B-3D4A-88FD-E484C846CA93}" type="pres">
      <dgm:prSet presAssocID="{C6C67905-4E7D-7F4D-ADC6-ACF38D6C6FE5}" presName="connectorText" presStyleLbl="sibTrans2D1" presStyleIdx="2" presStyleCnt="3"/>
      <dgm:spPr/>
    </dgm:pt>
  </dgm:ptLst>
  <dgm:cxnLst>
    <dgm:cxn modelId="{C9EAF017-954C-EF4E-BEE0-0AE01F5D19E6}" srcId="{9013EAEE-FF67-A545-A6F1-8C645038D429}" destId="{1D1A818E-923A-A948-954A-2529485DEDA6}" srcOrd="2" destOrd="0" parTransId="{74227C86-0EC5-7D42-BF31-EACF3EB4DC72}" sibTransId="{C6C67905-4E7D-7F4D-ADC6-ACF38D6C6FE5}"/>
    <dgm:cxn modelId="{C801F12A-51FC-2B43-A795-D47F28D117C8}" type="presOf" srcId="{318A9FA0-DE2E-1647-81F1-5804FFA3BCE5}" destId="{A543BB6E-1F1F-7F48-BF7C-28EC8B389B07}" srcOrd="0" destOrd="0" presId="urn:microsoft.com/office/officeart/2005/8/layout/cycle7"/>
    <dgm:cxn modelId="{FF4C6C31-E62F-274A-BE6E-81CE1A4C59EC}" type="presOf" srcId="{C6C67905-4E7D-7F4D-ADC6-ACF38D6C6FE5}" destId="{96876805-55DB-E949-BC6F-FAE2A01D1114}" srcOrd="0" destOrd="0" presId="urn:microsoft.com/office/officeart/2005/8/layout/cycle7"/>
    <dgm:cxn modelId="{BEF21645-0873-B541-A321-FD8BFDACC18F}" type="presOf" srcId="{C035855B-9B94-2E4D-BCC2-600D16804B1A}" destId="{96988C75-7143-B441-919F-6FA62AA39FBD}" srcOrd="0" destOrd="0" presId="urn:microsoft.com/office/officeart/2005/8/layout/cycle7"/>
    <dgm:cxn modelId="{3B59964C-754E-B942-8019-D8CE94A25F8D}" srcId="{9013EAEE-FF67-A545-A6F1-8C645038D429}" destId="{318A9FA0-DE2E-1647-81F1-5804FFA3BCE5}" srcOrd="0" destOrd="0" parTransId="{C56219F3-B937-F94F-BA3B-56A068783DC7}" sibTransId="{E7D3E5EA-9D0F-FD41-9991-09C9F3FAB6DC}"/>
    <dgm:cxn modelId="{2247DD69-1213-244C-9A5E-91E8BD010EBD}" type="presOf" srcId="{9013EAEE-FF67-A545-A6F1-8C645038D429}" destId="{7BFA36D4-A360-9444-AC36-8B37A0237E25}" srcOrd="0" destOrd="0" presId="urn:microsoft.com/office/officeart/2005/8/layout/cycle7"/>
    <dgm:cxn modelId="{4C34417E-7EAD-8843-999A-539EA9F2A920}" type="presOf" srcId="{E7D3E5EA-9D0F-FD41-9991-09C9F3FAB6DC}" destId="{C634CE0A-EA8C-1340-963B-F7563892F12E}" srcOrd="1" destOrd="0" presId="urn:microsoft.com/office/officeart/2005/8/layout/cycle7"/>
    <dgm:cxn modelId="{D386B5A0-8248-1144-A26B-7C588D7DFAF9}" srcId="{9013EAEE-FF67-A545-A6F1-8C645038D429}" destId="{C035855B-9B94-2E4D-BCC2-600D16804B1A}" srcOrd="1" destOrd="0" parTransId="{339E79FC-49BE-F348-A3B4-94A65FE1FCE9}" sibTransId="{6BD33835-B0AC-254D-B67A-3785CDE4BFAD}"/>
    <dgm:cxn modelId="{66A702AE-438B-C545-8964-19A56FF9193C}" type="presOf" srcId="{1D1A818E-923A-A948-954A-2529485DEDA6}" destId="{DBCFF5DE-22A0-554F-9D34-7513C1D69A9D}" srcOrd="0" destOrd="0" presId="urn:microsoft.com/office/officeart/2005/8/layout/cycle7"/>
    <dgm:cxn modelId="{96A313B9-70B5-A943-B3B1-60F4C3586BDE}" type="presOf" srcId="{6BD33835-B0AC-254D-B67A-3785CDE4BFAD}" destId="{555EF9FD-CA73-A04D-89F8-9E1129D17EC1}" srcOrd="0" destOrd="0" presId="urn:microsoft.com/office/officeart/2005/8/layout/cycle7"/>
    <dgm:cxn modelId="{5E4962BE-7679-144E-A768-6B818B1E0C4E}" type="presOf" srcId="{C6C67905-4E7D-7F4D-ADC6-ACF38D6C6FE5}" destId="{ABE99DA2-229B-3D4A-88FD-E484C846CA93}" srcOrd="1" destOrd="0" presId="urn:microsoft.com/office/officeart/2005/8/layout/cycle7"/>
    <dgm:cxn modelId="{8785C8CC-E9C7-134D-B9BD-8CB4072ABE6A}" type="presOf" srcId="{E7D3E5EA-9D0F-FD41-9991-09C9F3FAB6DC}" destId="{A255BDC9-EA01-C145-889C-F32AD6A322BB}" srcOrd="0" destOrd="0" presId="urn:microsoft.com/office/officeart/2005/8/layout/cycle7"/>
    <dgm:cxn modelId="{DFB944FD-9AC5-CE4C-ACDF-3F16A29FC551}" type="presOf" srcId="{6BD33835-B0AC-254D-B67A-3785CDE4BFAD}" destId="{3D55A620-7355-F142-8B6C-F79C95E79491}" srcOrd="1" destOrd="0" presId="urn:microsoft.com/office/officeart/2005/8/layout/cycle7"/>
    <dgm:cxn modelId="{8E491838-B67E-1043-A230-EFAC2AAC01BE}" type="presParOf" srcId="{7BFA36D4-A360-9444-AC36-8B37A0237E25}" destId="{A543BB6E-1F1F-7F48-BF7C-28EC8B389B07}" srcOrd="0" destOrd="0" presId="urn:microsoft.com/office/officeart/2005/8/layout/cycle7"/>
    <dgm:cxn modelId="{807AFF97-75BA-344F-9065-31202E5ECC81}" type="presParOf" srcId="{7BFA36D4-A360-9444-AC36-8B37A0237E25}" destId="{A255BDC9-EA01-C145-889C-F32AD6A322BB}" srcOrd="1" destOrd="0" presId="urn:microsoft.com/office/officeart/2005/8/layout/cycle7"/>
    <dgm:cxn modelId="{475F9101-D23C-CE4D-9153-A45B8E316657}" type="presParOf" srcId="{A255BDC9-EA01-C145-889C-F32AD6A322BB}" destId="{C634CE0A-EA8C-1340-963B-F7563892F12E}" srcOrd="0" destOrd="0" presId="urn:microsoft.com/office/officeart/2005/8/layout/cycle7"/>
    <dgm:cxn modelId="{1A88A878-91BB-B342-9D16-5195FF258E25}" type="presParOf" srcId="{7BFA36D4-A360-9444-AC36-8B37A0237E25}" destId="{96988C75-7143-B441-919F-6FA62AA39FBD}" srcOrd="2" destOrd="0" presId="urn:microsoft.com/office/officeart/2005/8/layout/cycle7"/>
    <dgm:cxn modelId="{27232EC9-49A9-B541-B276-81E2959F575B}" type="presParOf" srcId="{7BFA36D4-A360-9444-AC36-8B37A0237E25}" destId="{555EF9FD-CA73-A04D-89F8-9E1129D17EC1}" srcOrd="3" destOrd="0" presId="urn:microsoft.com/office/officeart/2005/8/layout/cycle7"/>
    <dgm:cxn modelId="{022F1D3A-6DF7-2A43-9253-393DB364C304}" type="presParOf" srcId="{555EF9FD-CA73-A04D-89F8-9E1129D17EC1}" destId="{3D55A620-7355-F142-8B6C-F79C95E79491}" srcOrd="0" destOrd="0" presId="urn:microsoft.com/office/officeart/2005/8/layout/cycle7"/>
    <dgm:cxn modelId="{7FF6EC94-A2C6-0849-AC2C-913C69683370}" type="presParOf" srcId="{7BFA36D4-A360-9444-AC36-8B37A0237E25}" destId="{DBCFF5DE-22A0-554F-9D34-7513C1D69A9D}" srcOrd="4" destOrd="0" presId="urn:microsoft.com/office/officeart/2005/8/layout/cycle7"/>
    <dgm:cxn modelId="{21920134-BFF6-474A-B161-0D7E1FEBD87E}" type="presParOf" srcId="{7BFA36D4-A360-9444-AC36-8B37A0237E25}" destId="{96876805-55DB-E949-BC6F-FAE2A01D1114}" srcOrd="5" destOrd="0" presId="urn:microsoft.com/office/officeart/2005/8/layout/cycle7"/>
    <dgm:cxn modelId="{B054B54E-AB3F-F54A-B764-667FF5A0E13A}" type="presParOf" srcId="{96876805-55DB-E949-BC6F-FAE2A01D1114}" destId="{ABE99DA2-229B-3D4A-88FD-E484C846CA9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6A45E-8191-6A4F-8EC5-2B83AF2109CB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2B12A-A190-1240-AAF1-F4EAD774B282}">
      <dgm:prSet phldrT="[Text]" custT="1"/>
      <dgm:spPr>
        <a:solidFill>
          <a:srgbClr val="3366FF"/>
        </a:solidFill>
      </dgm:spPr>
      <dgm:t>
        <a:bodyPr/>
        <a:lstStyle/>
        <a:p>
          <a:pPr rtl="0"/>
          <a:r>
            <a:rPr lang="en-US" sz="2000" dirty="0"/>
            <a:t>Structural</a:t>
          </a:r>
        </a:p>
      </dgm:t>
    </dgm:pt>
    <dgm:pt modelId="{EC126F98-5E1C-1740-883B-1521F17A8C32}" type="parTrans" cxnId="{1BE6713B-56C5-AB44-AD53-3479599D1AB3}">
      <dgm:prSet/>
      <dgm:spPr/>
      <dgm:t>
        <a:bodyPr/>
        <a:lstStyle/>
        <a:p>
          <a:endParaRPr lang="en-US" sz="2800"/>
        </a:p>
      </dgm:t>
    </dgm:pt>
    <dgm:pt modelId="{B60F6CD7-CBD3-664E-917A-BFECDC705B17}" type="sibTrans" cxnId="{1BE6713B-56C5-AB44-AD53-3479599D1AB3}">
      <dgm:prSet/>
      <dgm:spPr/>
      <dgm:t>
        <a:bodyPr/>
        <a:lstStyle/>
        <a:p>
          <a:endParaRPr lang="en-US" sz="2800"/>
        </a:p>
      </dgm:t>
    </dgm:pt>
    <dgm:pt modelId="{41DFD5BD-8BDC-5241-B657-91C24B14EDA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2000" dirty="0"/>
            <a:t>Custody</a:t>
          </a:r>
        </a:p>
      </dgm:t>
    </dgm:pt>
    <dgm:pt modelId="{3510F1F7-9326-6C41-BBAD-9C04644C9FB5}" type="parTrans" cxnId="{15D772BC-2520-054A-9F30-6D63DB44EDCC}">
      <dgm:prSet/>
      <dgm:spPr/>
      <dgm:t>
        <a:bodyPr/>
        <a:lstStyle/>
        <a:p>
          <a:endParaRPr lang="en-US" sz="2800"/>
        </a:p>
      </dgm:t>
    </dgm:pt>
    <dgm:pt modelId="{019B04B1-46BE-E24A-A014-EDEA113B9AF1}" type="sibTrans" cxnId="{15D772BC-2520-054A-9F30-6D63DB44EDCC}">
      <dgm:prSet/>
      <dgm:spPr/>
      <dgm:t>
        <a:bodyPr/>
        <a:lstStyle/>
        <a:p>
          <a:endParaRPr lang="en-US" sz="2800"/>
        </a:p>
      </dgm:t>
    </dgm:pt>
    <dgm:pt modelId="{30CAA794-DD34-4045-A4CE-4667534D3245}">
      <dgm:prSet phldrT="[Text]" custT="1"/>
      <dgm:spPr>
        <a:solidFill>
          <a:srgbClr val="FF0000"/>
        </a:solidFill>
      </dgm:spPr>
      <dgm:t>
        <a:bodyPr/>
        <a:lstStyle/>
        <a:p>
          <a:pPr rtl="0"/>
          <a:r>
            <a:rPr lang="en-US" sz="2000" dirty="0"/>
            <a:t>Clinicians</a:t>
          </a:r>
        </a:p>
      </dgm:t>
    </dgm:pt>
    <dgm:pt modelId="{4A073D7B-D1EB-FB41-8FC9-3B6E9162103B}" type="parTrans" cxnId="{94DEACEA-9D9A-3A4A-ABCF-9DAB3EDDD1E1}">
      <dgm:prSet/>
      <dgm:spPr/>
      <dgm:t>
        <a:bodyPr/>
        <a:lstStyle/>
        <a:p>
          <a:endParaRPr lang="en-US" sz="2800"/>
        </a:p>
      </dgm:t>
    </dgm:pt>
    <dgm:pt modelId="{93034B34-D4D2-4D4B-B1A5-3F6549314170}" type="sibTrans" cxnId="{94DEACEA-9D9A-3A4A-ABCF-9DAB3EDDD1E1}">
      <dgm:prSet/>
      <dgm:spPr/>
      <dgm:t>
        <a:bodyPr/>
        <a:lstStyle/>
        <a:p>
          <a:endParaRPr lang="en-US" sz="2800"/>
        </a:p>
      </dgm:t>
    </dgm:pt>
    <dgm:pt modelId="{A7B99B59-BFD1-8440-BB5F-94D34FA7FAA2}">
      <dgm:prSet phldrT="[Text]" custT="1"/>
      <dgm:spPr>
        <a:solidFill>
          <a:srgbClr val="7030A0"/>
        </a:solidFill>
      </dgm:spPr>
      <dgm:t>
        <a:bodyPr/>
        <a:lstStyle/>
        <a:p>
          <a:pPr rtl="0"/>
          <a:r>
            <a:rPr lang="en-US" sz="2000" dirty="0"/>
            <a:t>PDL</a:t>
          </a:r>
        </a:p>
      </dgm:t>
    </dgm:pt>
    <dgm:pt modelId="{0B2F5C38-0181-2F47-8AD6-1011E29DC248}" type="parTrans" cxnId="{C6581CB2-6351-8149-A596-9286A1443393}">
      <dgm:prSet/>
      <dgm:spPr/>
      <dgm:t>
        <a:bodyPr/>
        <a:lstStyle/>
        <a:p>
          <a:endParaRPr lang="en-US" sz="2800"/>
        </a:p>
      </dgm:t>
    </dgm:pt>
    <dgm:pt modelId="{C460153A-24B7-7941-B536-5F4BF8AC7656}" type="sibTrans" cxnId="{C6581CB2-6351-8149-A596-9286A1443393}">
      <dgm:prSet/>
      <dgm:spPr/>
      <dgm:t>
        <a:bodyPr/>
        <a:lstStyle/>
        <a:p>
          <a:endParaRPr lang="en-US" sz="2800"/>
        </a:p>
      </dgm:t>
    </dgm:pt>
    <dgm:pt modelId="{8D16D049-C498-6242-8391-810FF800B1B7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Custody Leadership</a:t>
          </a:r>
        </a:p>
      </dgm:t>
    </dgm:pt>
    <dgm:pt modelId="{39A787F0-A10A-C042-B4D3-6844081795E9}" type="parTrans" cxnId="{34EC06C8-9222-2049-A1D0-245F9758EF5E}">
      <dgm:prSet/>
      <dgm:spPr/>
      <dgm:t>
        <a:bodyPr/>
        <a:lstStyle/>
        <a:p>
          <a:endParaRPr lang="en-US" sz="2800"/>
        </a:p>
      </dgm:t>
    </dgm:pt>
    <dgm:pt modelId="{844F77B7-DE8E-644F-8486-ED3EB00E273A}" type="sibTrans" cxnId="{34EC06C8-9222-2049-A1D0-245F9758EF5E}">
      <dgm:prSet/>
      <dgm:spPr/>
      <dgm:t>
        <a:bodyPr/>
        <a:lstStyle/>
        <a:p>
          <a:endParaRPr lang="en-US" sz="2800"/>
        </a:p>
      </dgm:t>
    </dgm:pt>
    <dgm:pt modelId="{E458BC57-F707-DB46-8420-2DC00D8A2B7C}" type="pres">
      <dgm:prSet presAssocID="{4986A45E-8191-6A4F-8EC5-2B83AF2109CB}" presName="Name0" presStyleCnt="0">
        <dgm:presLayoutVars>
          <dgm:chMax val="7"/>
          <dgm:resizeHandles val="exact"/>
        </dgm:presLayoutVars>
      </dgm:prSet>
      <dgm:spPr/>
    </dgm:pt>
    <dgm:pt modelId="{BD03ABE2-5122-C34D-B086-19619859BC23}" type="pres">
      <dgm:prSet presAssocID="{4986A45E-8191-6A4F-8EC5-2B83AF2109CB}" presName="comp1" presStyleCnt="0"/>
      <dgm:spPr/>
    </dgm:pt>
    <dgm:pt modelId="{58C2AC90-1F56-2F40-9364-420499DE65A1}" type="pres">
      <dgm:prSet presAssocID="{4986A45E-8191-6A4F-8EC5-2B83AF2109CB}" presName="circle1" presStyleLbl="node1" presStyleIdx="0" presStyleCnt="5"/>
      <dgm:spPr/>
    </dgm:pt>
    <dgm:pt modelId="{B41DBF9F-6FD6-D842-BFE0-7F56C242D123}" type="pres">
      <dgm:prSet presAssocID="{4986A45E-8191-6A4F-8EC5-2B83AF2109CB}" presName="c1text" presStyleLbl="node1" presStyleIdx="0" presStyleCnt="5">
        <dgm:presLayoutVars>
          <dgm:bulletEnabled val="1"/>
        </dgm:presLayoutVars>
      </dgm:prSet>
      <dgm:spPr/>
    </dgm:pt>
    <dgm:pt modelId="{41733908-3101-4B40-AA0F-FB986147BA79}" type="pres">
      <dgm:prSet presAssocID="{4986A45E-8191-6A4F-8EC5-2B83AF2109CB}" presName="comp2" presStyleCnt="0"/>
      <dgm:spPr/>
    </dgm:pt>
    <dgm:pt modelId="{A530DE2F-CF62-544E-80E0-C6F2412EFA39}" type="pres">
      <dgm:prSet presAssocID="{4986A45E-8191-6A4F-8EC5-2B83AF2109CB}" presName="circle2" presStyleLbl="node1" presStyleIdx="1" presStyleCnt="5"/>
      <dgm:spPr/>
    </dgm:pt>
    <dgm:pt modelId="{3EC2BDA8-BC9D-7747-B360-9D57FB0A6D4D}" type="pres">
      <dgm:prSet presAssocID="{4986A45E-8191-6A4F-8EC5-2B83AF2109CB}" presName="c2text" presStyleLbl="node1" presStyleIdx="1" presStyleCnt="5">
        <dgm:presLayoutVars>
          <dgm:bulletEnabled val="1"/>
        </dgm:presLayoutVars>
      </dgm:prSet>
      <dgm:spPr/>
    </dgm:pt>
    <dgm:pt modelId="{BD010362-CA5B-8A4E-853D-9AB72FDFD8DB}" type="pres">
      <dgm:prSet presAssocID="{4986A45E-8191-6A4F-8EC5-2B83AF2109CB}" presName="comp3" presStyleCnt="0"/>
      <dgm:spPr/>
    </dgm:pt>
    <dgm:pt modelId="{362C89EE-E246-0647-AFE7-FEA554FD6F87}" type="pres">
      <dgm:prSet presAssocID="{4986A45E-8191-6A4F-8EC5-2B83AF2109CB}" presName="circle3" presStyleLbl="node1" presStyleIdx="2" presStyleCnt="5"/>
      <dgm:spPr/>
    </dgm:pt>
    <dgm:pt modelId="{7C2A1666-0B94-AB44-A8EB-FA7D861D90D8}" type="pres">
      <dgm:prSet presAssocID="{4986A45E-8191-6A4F-8EC5-2B83AF2109CB}" presName="c3text" presStyleLbl="node1" presStyleIdx="2" presStyleCnt="5">
        <dgm:presLayoutVars>
          <dgm:bulletEnabled val="1"/>
        </dgm:presLayoutVars>
      </dgm:prSet>
      <dgm:spPr/>
    </dgm:pt>
    <dgm:pt modelId="{73B993E3-5ABC-DF4D-831E-E67D800EDEB2}" type="pres">
      <dgm:prSet presAssocID="{4986A45E-8191-6A4F-8EC5-2B83AF2109CB}" presName="comp4" presStyleCnt="0"/>
      <dgm:spPr/>
    </dgm:pt>
    <dgm:pt modelId="{DCAF9A2B-B40B-F048-A30C-DC3AAFD03433}" type="pres">
      <dgm:prSet presAssocID="{4986A45E-8191-6A4F-8EC5-2B83AF2109CB}" presName="circle4" presStyleLbl="node1" presStyleIdx="3" presStyleCnt="5"/>
      <dgm:spPr/>
    </dgm:pt>
    <dgm:pt modelId="{DB2EF2BB-5761-3143-B841-C64F0269D456}" type="pres">
      <dgm:prSet presAssocID="{4986A45E-8191-6A4F-8EC5-2B83AF2109CB}" presName="c4text" presStyleLbl="node1" presStyleIdx="3" presStyleCnt="5">
        <dgm:presLayoutVars>
          <dgm:bulletEnabled val="1"/>
        </dgm:presLayoutVars>
      </dgm:prSet>
      <dgm:spPr/>
    </dgm:pt>
    <dgm:pt modelId="{49C98B3B-3D19-E04E-B588-A7EBAD862875}" type="pres">
      <dgm:prSet presAssocID="{4986A45E-8191-6A4F-8EC5-2B83AF2109CB}" presName="comp5" presStyleCnt="0"/>
      <dgm:spPr/>
    </dgm:pt>
    <dgm:pt modelId="{6BF3BE7C-0062-D44C-BD11-017BBEAD37FB}" type="pres">
      <dgm:prSet presAssocID="{4986A45E-8191-6A4F-8EC5-2B83AF2109CB}" presName="circle5" presStyleLbl="node1" presStyleIdx="4" presStyleCnt="5"/>
      <dgm:spPr/>
    </dgm:pt>
    <dgm:pt modelId="{7CF08F95-4F54-364F-BEBC-8BC10E93954D}" type="pres">
      <dgm:prSet presAssocID="{4986A45E-8191-6A4F-8EC5-2B83AF2109CB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C9D4E0A-F56C-FA4A-A371-972D31CB309E}" type="presOf" srcId="{A7B99B59-BFD1-8440-BB5F-94D34FA7FAA2}" destId="{7CF08F95-4F54-364F-BEBC-8BC10E93954D}" srcOrd="1" destOrd="0" presId="urn:microsoft.com/office/officeart/2005/8/layout/venn2"/>
    <dgm:cxn modelId="{6238BB2D-07B6-704B-B2F0-14168B0E76D2}" type="presOf" srcId="{8D16D049-C498-6242-8391-810FF800B1B7}" destId="{3EC2BDA8-BC9D-7747-B360-9D57FB0A6D4D}" srcOrd="1" destOrd="0" presId="urn:microsoft.com/office/officeart/2005/8/layout/venn2"/>
    <dgm:cxn modelId="{DC6CA538-8B0F-DC45-BCAB-2021379E1494}" type="presOf" srcId="{6652B12A-A190-1240-AAF1-F4EAD774B282}" destId="{B41DBF9F-6FD6-D842-BFE0-7F56C242D123}" srcOrd="1" destOrd="0" presId="urn:microsoft.com/office/officeart/2005/8/layout/venn2"/>
    <dgm:cxn modelId="{1BE6713B-56C5-AB44-AD53-3479599D1AB3}" srcId="{4986A45E-8191-6A4F-8EC5-2B83AF2109CB}" destId="{6652B12A-A190-1240-AAF1-F4EAD774B282}" srcOrd="0" destOrd="0" parTransId="{EC126F98-5E1C-1740-883B-1521F17A8C32}" sibTransId="{B60F6CD7-CBD3-664E-917A-BFECDC705B17}"/>
    <dgm:cxn modelId="{BEBA033F-4B1B-594B-B65D-2923F9B579AB}" type="presOf" srcId="{30CAA794-DD34-4045-A4CE-4667534D3245}" destId="{DB2EF2BB-5761-3143-B841-C64F0269D456}" srcOrd="1" destOrd="0" presId="urn:microsoft.com/office/officeart/2005/8/layout/venn2"/>
    <dgm:cxn modelId="{F4665F59-19F0-B045-9062-3FAFFB9D06A2}" type="presOf" srcId="{30CAA794-DD34-4045-A4CE-4667534D3245}" destId="{DCAF9A2B-B40B-F048-A30C-DC3AAFD03433}" srcOrd="0" destOrd="0" presId="urn:microsoft.com/office/officeart/2005/8/layout/venn2"/>
    <dgm:cxn modelId="{532E668D-D471-0044-9AEC-DCEA74F402DA}" type="presOf" srcId="{4986A45E-8191-6A4F-8EC5-2B83AF2109CB}" destId="{E458BC57-F707-DB46-8420-2DC00D8A2B7C}" srcOrd="0" destOrd="0" presId="urn:microsoft.com/office/officeart/2005/8/layout/venn2"/>
    <dgm:cxn modelId="{0CFC54A4-0767-524A-B8F3-53DB30383AF9}" type="presOf" srcId="{A7B99B59-BFD1-8440-BB5F-94D34FA7FAA2}" destId="{6BF3BE7C-0062-D44C-BD11-017BBEAD37FB}" srcOrd="0" destOrd="0" presId="urn:microsoft.com/office/officeart/2005/8/layout/venn2"/>
    <dgm:cxn modelId="{C6581CB2-6351-8149-A596-9286A1443393}" srcId="{4986A45E-8191-6A4F-8EC5-2B83AF2109CB}" destId="{A7B99B59-BFD1-8440-BB5F-94D34FA7FAA2}" srcOrd="4" destOrd="0" parTransId="{0B2F5C38-0181-2F47-8AD6-1011E29DC248}" sibTransId="{C460153A-24B7-7941-B536-5F4BF8AC7656}"/>
    <dgm:cxn modelId="{15D772BC-2520-054A-9F30-6D63DB44EDCC}" srcId="{4986A45E-8191-6A4F-8EC5-2B83AF2109CB}" destId="{41DFD5BD-8BDC-5241-B657-91C24B14EDAB}" srcOrd="2" destOrd="0" parTransId="{3510F1F7-9326-6C41-BBAD-9C04644C9FB5}" sibTransId="{019B04B1-46BE-E24A-A014-EDEA113B9AF1}"/>
    <dgm:cxn modelId="{BCE1D4C0-CFBF-8E4C-9F5A-02BC83ADFCF5}" type="presOf" srcId="{8D16D049-C498-6242-8391-810FF800B1B7}" destId="{A530DE2F-CF62-544E-80E0-C6F2412EFA39}" srcOrd="0" destOrd="0" presId="urn:microsoft.com/office/officeart/2005/8/layout/venn2"/>
    <dgm:cxn modelId="{34EC06C8-9222-2049-A1D0-245F9758EF5E}" srcId="{4986A45E-8191-6A4F-8EC5-2B83AF2109CB}" destId="{8D16D049-C498-6242-8391-810FF800B1B7}" srcOrd="1" destOrd="0" parTransId="{39A787F0-A10A-C042-B4D3-6844081795E9}" sibTransId="{844F77B7-DE8E-644F-8486-ED3EB00E273A}"/>
    <dgm:cxn modelId="{25B6FDD5-C53E-9441-98F1-D50A258211A2}" type="presOf" srcId="{41DFD5BD-8BDC-5241-B657-91C24B14EDAB}" destId="{7C2A1666-0B94-AB44-A8EB-FA7D861D90D8}" srcOrd="1" destOrd="0" presId="urn:microsoft.com/office/officeart/2005/8/layout/venn2"/>
    <dgm:cxn modelId="{AF190CE6-7120-BD42-8EA9-CF046B30314C}" type="presOf" srcId="{6652B12A-A190-1240-AAF1-F4EAD774B282}" destId="{58C2AC90-1F56-2F40-9364-420499DE65A1}" srcOrd="0" destOrd="0" presId="urn:microsoft.com/office/officeart/2005/8/layout/venn2"/>
    <dgm:cxn modelId="{94DEACEA-9D9A-3A4A-ABCF-9DAB3EDDD1E1}" srcId="{4986A45E-8191-6A4F-8EC5-2B83AF2109CB}" destId="{30CAA794-DD34-4045-A4CE-4667534D3245}" srcOrd="3" destOrd="0" parTransId="{4A073D7B-D1EB-FB41-8FC9-3B6E9162103B}" sibTransId="{93034B34-D4D2-4D4B-B1A5-3F6549314170}"/>
    <dgm:cxn modelId="{DCB8C3FC-9C0A-F247-A081-EEE9200F86BE}" type="presOf" srcId="{41DFD5BD-8BDC-5241-B657-91C24B14EDAB}" destId="{362C89EE-E246-0647-AFE7-FEA554FD6F87}" srcOrd="0" destOrd="0" presId="urn:microsoft.com/office/officeart/2005/8/layout/venn2"/>
    <dgm:cxn modelId="{320BE25A-58D7-0241-86CC-1E7EBB8708D2}" type="presParOf" srcId="{E458BC57-F707-DB46-8420-2DC00D8A2B7C}" destId="{BD03ABE2-5122-C34D-B086-19619859BC23}" srcOrd="0" destOrd="0" presId="urn:microsoft.com/office/officeart/2005/8/layout/venn2"/>
    <dgm:cxn modelId="{150BA902-4F1E-884C-BD96-A31BC2576338}" type="presParOf" srcId="{BD03ABE2-5122-C34D-B086-19619859BC23}" destId="{58C2AC90-1F56-2F40-9364-420499DE65A1}" srcOrd="0" destOrd="0" presId="urn:microsoft.com/office/officeart/2005/8/layout/venn2"/>
    <dgm:cxn modelId="{D8F23D4D-F845-CE42-9353-883ECF8187EA}" type="presParOf" srcId="{BD03ABE2-5122-C34D-B086-19619859BC23}" destId="{B41DBF9F-6FD6-D842-BFE0-7F56C242D123}" srcOrd="1" destOrd="0" presId="urn:microsoft.com/office/officeart/2005/8/layout/venn2"/>
    <dgm:cxn modelId="{8FA04907-0547-B54B-97AA-F123638F2E19}" type="presParOf" srcId="{E458BC57-F707-DB46-8420-2DC00D8A2B7C}" destId="{41733908-3101-4B40-AA0F-FB986147BA79}" srcOrd="1" destOrd="0" presId="urn:microsoft.com/office/officeart/2005/8/layout/venn2"/>
    <dgm:cxn modelId="{9E602C94-2587-3F41-98D4-DEEC77490057}" type="presParOf" srcId="{41733908-3101-4B40-AA0F-FB986147BA79}" destId="{A530DE2F-CF62-544E-80E0-C6F2412EFA39}" srcOrd="0" destOrd="0" presId="urn:microsoft.com/office/officeart/2005/8/layout/venn2"/>
    <dgm:cxn modelId="{E2D12EFC-6D39-3A4F-B572-42EFBF7C628A}" type="presParOf" srcId="{41733908-3101-4B40-AA0F-FB986147BA79}" destId="{3EC2BDA8-BC9D-7747-B360-9D57FB0A6D4D}" srcOrd="1" destOrd="0" presId="urn:microsoft.com/office/officeart/2005/8/layout/venn2"/>
    <dgm:cxn modelId="{04D9D7A5-DC8B-AA4C-B976-B4C16AF96222}" type="presParOf" srcId="{E458BC57-F707-DB46-8420-2DC00D8A2B7C}" destId="{BD010362-CA5B-8A4E-853D-9AB72FDFD8DB}" srcOrd="2" destOrd="0" presId="urn:microsoft.com/office/officeart/2005/8/layout/venn2"/>
    <dgm:cxn modelId="{9CAE68D7-3BBD-A145-A4DC-077395292EFE}" type="presParOf" srcId="{BD010362-CA5B-8A4E-853D-9AB72FDFD8DB}" destId="{362C89EE-E246-0647-AFE7-FEA554FD6F87}" srcOrd="0" destOrd="0" presId="urn:microsoft.com/office/officeart/2005/8/layout/venn2"/>
    <dgm:cxn modelId="{DABC23EE-EE3F-0C46-AD17-747BE88EC220}" type="presParOf" srcId="{BD010362-CA5B-8A4E-853D-9AB72FDFD8DB}" destId="{7C2A1666-0B94-AB44-A8EB-FA7D861D90D8}" srcOrd="1" destOrd="0" presId="urn:microsoft.com/office/officeart/2005/8/layout/venn2"/>
    <dgm:cxn modelId="{98D67D1E-32AA-B74E-8DBD-3F6576203122}" type="presParOf" srcId="{E458BC57-F707-DB46-8420-2DC00D8A2B7C}" destId="{73B993E3-5ABC-DF4D-831E-E67D800EDEB2}" srcOrd="3" destOrd="0" presId="urn:microsoft.com/office/officeart/2005/8/layout/venn2"/>
    <dgm:cxn modelId="{92032693-417E-7840-AAD4-0AF09CB58482}" type="presParOf" srcId="{73B993E3-5ABC-DF4D-831E-E67D800EDEB2}" destId="{DCAF9A2B-B40B-F048-A30C-DC3AAFD03433}" srcOrd="0" destOrd="0" presId="urn:microsoft.com/office/officeart/2005/8/layout/venn2"/>
    <dgm:cxn modelId="{374703CC-39E0-DD42-80F2-1B71B713FB51}" type="presParOf" srcId="{73B993E3-5ABC-DF4D-831E-E67D800EDEB2}" destId="{DB2EF2BB-5761-3143-B841-C64F0269D456}" srcOrd="1" destOrd="0" presId="urn:microsoft.com/office/officeart/2005/8/layout/venn2"/>
    <dgm:cxn modelId="{F6B75BBC-64F2-B749-A888-659C69A55004}" type="presParOf" srcId="{E458BC57-F707-DB46-8420-2DC00D8A2B7C}" destId="{49C98B3B-3D19-E04E-B588-A7EBAD862875}" srcOrd="4" destOrd="0" presId="urn:microsoft.com/office/officeart/2005/8/layout/venn2"/>
    <dgm:cxn modelId="{5E2A8A61-476C-AD48-AD38-B336E90335F7}" type="presParOf" srcId="{49C98B3B-3D19-E04E-B588-A7EBAD862875}" destId="{6BF3BE7C-0062-D44C-BD11-017BBEAD37FB}" srcOrd="0" destOrd="0" presId="urn:microsoft.com/office/officeart/2005/8/layout/venn2"/>
    <dgm:cxn modelId="{3D625EBA-63F0-444A-B582-F65B7294A52B}" type="presParOf" srcId="{49C98B3B-3D19-E04E-B588-A7EBAD862875}" destId="{7CF08F95-4F54-364F-BEBC-8BC10E93954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D44B4-2C6F-DF43-B3AC-CD019B1EF270}">
      <dsp:nvSpPr>
        <dsp:cNvPr id="0" name=""/>
        <dsp:cNvSpPr/>
      </dsp:nvSpPr>
      <dsp:spPr>
        <a:xfrm>
          <a:off x="6293564" y="36935"/>
          <a:ext cx="1291283" cy="129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Police Lock-up</a:t>
          </a:r>
        </a:p>
      </dsp:txBody>
      <dsp:txXfrm>
        <a:off x="6293564" y="36935"/>
        <a:ext cx="1291283" cy="1291283"/>
      </dsp:txXfrm>
    </dsp:sp>
    <dsp:sp modelId="{313495AB-F11C-B347-84B7-9E116693DB9F}">
      <dsp:nvSpPr>
        <dsp:cNvPr id="0" name=""/>
        <dsp:cNvSpPr/>
      </dsp:nvSpPr>
      <dsp:spPr>
        <a:xfrm>
          <a:off x="3251406" y="-478929"/>
          <a:ext cx="4847176" cy="5803087"/>
        </a:xfrm>
        <a:prstGeom prst="circularArrow">
          <a:avLst>
            <a:gd name="adj1" fmla="val 5195"/>
            <a:gd name="adj2" fmla="val 335521"/>
            <a:gd name="adj3" fmla="val 21294838"/>
            <a:gd name="adj4" fmla="val 19764841"/>
            <a:gd name="adj5" fmla="val 606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15B9E-EB4C-E64C-AEC4-2A811BEDFBA6}">
      <dsp:nvSpPr>
        <dsp:cNvPr id="0" name=""/>
        <dsp:cNvSpPr/>
      </dsp:nvSpPr>
      <dsp:spPr>
        <a:xfrm>
          <a:off x="7074890" y="2441607"/>
          <a:ext cx="1291283" cy="129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Pre-Trial Detention</a:t>
          </a:r>
        </a:p>
      </dsp:txBody>
      <dsp:txXfrm>
        <a:off x="7074890" y="2441607"/>
        <a:ext cx="1291283" cy="1291283"/>
      </dsp:txXfrm>
    </dsp:sp>
    <dsp:sp modelId="{46065642-C99E-8F47-B9DA-107977CE6ECF}">
      <dsp:nvSpPr>
        <dsp:cNvPr id="0" name=""/>
        <dsp:cNvSpPr/>
      </dsp:nvSpPr>
      <dsp:spPr>
        <a:xfrm>
          <a:off x="3251406" y="-974"/>
          <a:ext cx="4847176" cy="4847176"/>
        </a:xfrm>
        <a:prstGeom prst="circularArrow">
          <a:avLst>
            <a:gd name="adj1" fmla="val 5195"/>
            <a:gd name="adj2" fmla="val 335521"/>
            <a:gd name="adj3" fmla="val 4016352"/>
            <a:gd name="adj4" fmla="val 2251914"/>
            <a:gd name="adj5" fmla="val 606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264FF-422F-3C44-A856-46A328D9BB4B}">
      <dsp:nvSpPr>
        <dsp:cNvPr id="0" name=""/>
        <dsp:cNvSpPr/>
      </dsp:nvSpPr>
      <dsp:spPr>
        <a:xfrm>
          <a:off x="5029353" y="3927776"/>
          <a:ext cx="1291283" cy="129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Prisons</a:t>
          </a:r>
        </a:p>
      </dsp:txBody>
      <dsp:txXfrm>
        <a:off x="5029353" y="3927776"/>
        <a:ext cx="1291283" cy="1291283"/>
      </dsp:txXfrm>
    </dsp:sp>
    <dsp:sp modelId="{376C974A-4C54-D74C-8297-9BE2780A2EF8}">
      <dsp:nvSpPr>
        <dsp:cNvPr id="0" name=""/>
        <dsp:cNvSpPr/>
      </dsp:nvSpPr>
      <dsp:spPr>
        <a:xfrm>
          <a:off x="3251406" y="-974"/>
          <a:ext cx="4847176" cy="4847176"/>
        </a:xfrm>
        <a:prstGeom prst="circularArrow">
          <a:avLst>
            <a:gd name="adj1" fmla="val 5195"/>
            <a:gd name="adj2" fmla="val 335521"/>
            <a:gd name="adj3" fmla="val 8212565"/>
            <a:gd name="adj4" fmla="val 6448127"/>
            <a:gd name="adj5" fmla="val 606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0DC24-F024-BB4D-8DE9-44C3D39D5BFE}">
      <dsp:nvSpPr>
        <dsp:cNvPr id="0" name=""/>
        <dsp:cNvSpPr/>
      </dsp:nvSpPr>
      <dsp:spPr>
        <a:xfrm>
          <a:off x="2983816" y="2441607"/>
          <a:ext cx="1291283" cy="129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Prison Transfers</a:t>
          </a:r>
        </a:p>
      </dsp:txBody>
      <dsp:txXfrm>
        <a:off x="2983816" y="2441607"/>
        <a:ext cx="1291283" cy="1291283"/>
      </dsp:txXfrm>
    </dsp:sp>
    <dsp:sp modelId="{B8D0140D-90B9-D344-860F-5B30BA5F7459}">
      <dsp:nvSpPr>
        <dsp:cNvPr id="0" name=""/>
        <dsp:cNvSpPr/>
      </dsp:nvSpPr>
      <dsp:spPr>
        <a:xfrm>
          <a:off x="3251406" y="-478929"/>
          <a:ext cx="4847176" cy="5803087"/>
        </a:xfrm>
        <a:prstGeom prst="circularArrow">
          <a:avLst>
            <a:gd name="adj1" fmla="val 5195"/>
            <a:gd name="adj2" fmla="val 335521"/>
            <a:gd name="adj3" fmla="val 12299638"/>
            <a:gd name="adj4" fmla="val 10769641"/>
            <a:gd name="adj5" fmla="val 606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10A1B-DC16-DA43-8BC1-F1EAEBA3F028}">
      <dsp:nvSpPr>
        <dsp:cNvPr id="0" name=""/>
        <dsp:cNvSpPr/>
      </dsp:nvSpPr>
      <dsp:spPr>
        <a:xfrm>
          <a:off x="3765142" y="36935"/>
          <a:ext cx="1291283" cy="129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00"/>
              </a:solidFill>
            </a:rPr>
            <a:t>Community</a:t>
          </a:r>
        </a:p>
      </dsp:txBody>
      <dsp:txXfrm>
        <a:off x="3765142" y="36935"/>
        <a:ext cx="1291283" cy="1291283"/>
      </dsp:txXfrm>
    </dsp:sp>
    <dsp:sp modelId="{A24C301B-DDAB-FB4E-868E-A4CFD78A47A2}">
      <dsp:nvSpPr>
        <dsp:cNvPr id="0" name=""/>
        <dsp:cNvSpPr/>
      </dsp:nvSpPr>
      <dsp:spPr>
        <a:xfrm>
          <a:off x="3251406" y="-974"/>
          <a:ext cx="4847176" cy="4847176"/>
        </a:xfrm>
        <a:prstGeom prst="circularArrow">
          <a:avLst>
            <a:gd name="adj1" fmla="val 5195"/>
            <a:gd name="adj2" fmla="val 335521"/>
            <a:gd name="adj3" fmla="val 16867335"/>
            <a:gd name="adj4" fmla="val 15197143"/>
            <a:gd name="adj5" fmla="val 6061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3BB6E-1F1F-7F48-BF7C-28EC8B389B07}">
      <dsp:nvSpPr>
        <dsp:cNvPr id="0" name=""/>
        <dsp:cNvSpPr/>
      </dsp:nvSpPr>
      <dsp:spPr>
        <a:xfrm>
          <a:off x="3041369" y="1578"/>
          <a:ext cx="2702486" cy="135124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Simple</a:t>
          </a:r>
        </a:p>
      </dsp:txBody>
      <dsp:txXfrm>
        <a:off x="3080946" y="41155"/>
        <a:ext cx="2623332" cy="1272089"/>
      </dsp:txXfrm>
    </dsp:sp>
    <dsp:sp modelId="{A255BDC9-EA01-C145-889C-F32AD6A322BB}">
      <dsp:nvSpPr>
        <dsp:cNvPr id="0" name=""/>
        <dsp:cNvSpPr/>
      </dsp:nvSpPr>
      <dsp:spPr>
        <a:xfrm rot="3600000">
          <a:off x="4804117" y="2373382"/>
          <a:ext cx="1408621" cy="472935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45998" y="2467969"/>
        <a:ext cx="1124860" cy="283761"/>
      </dsp:txXfrm>
    </dsp:sp>
    <dsp:sp modelId="{96988C75-7143-B441-919F-6FA62AA39FBD}">
      <dsp:nvSpPr>
        <dsp:cNvPr id="0" name=""/>
        <dsp:cNvSpPr/>
      </dsp:nvSpPr>
      <dsp:spPr>
        <a:xfrm>
          <a:off x="5273000" y="3866878"/>
          <a:ext cx="2702486" cy="135124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Cheaper</a:t>
          </a:r>
        </a:p>
      </dsp:txBody>
      <dsp:txXfrm>
        <a:off x="5312577" y="3906455"/>
        <a:ext cx="2623332" cy="1272089"/>
      </dsp:txXfrm>
    </dsp:sp>
    <dsp:sp modelId="{555EF9FD-CA73-A04D-89F8-9E1129D17EC1}">
      <dsp:nvSpPr>
        <dsp:cNvPr id="0" name=""/>
        <dsp:cNvSpPr/>
      </dsp:nvSpPr>
      <dsp:spPr>
        <a:xfrm rot="10800000">
          <a:off x="3688301" y="4306032"/>
          <a:ext cx="1408621" cy="472935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830181" y="4400619"/>
        <a:ext cx="1124860" cy="283761"/>
      </dsp:txXfrm>
    </dsp:sp>
    <dsp:sp modelId="{DBCFF5DE-22A0-554F-9D34-7513C1D69A9D}">
      <dsp:nvSpPr>
        <dsp:cNvPr id="0" name=""/>
        <dsp:cNvSpPr/>
      </dsp:nvSpPr>
      <dsp:spPr>
        <a:xfrm>
          <a:off x="809737" y="3866878"/>
          <a:ext cx="2702486" cy="13512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Faster</a:t>
          </a:r>
        </a:p>
      </dsp:txBody>
      <dsp:txXfrm>
        <a:off x="849314" y="3906455"/>
        <a:ext cx="2623332" cy="1272089"/>
      </dsp:txXfrm>
    </dsp:sp>
    <dsp:sp modelId="{96876805-55DB-E949-BC6F-FAE2A01D1114}">
      <dsp:nvSpPr>
        <dsp:cNvPr id="0" name=""/>
        <dsp:cNvSpPr/>
      </dsp:nvSpPr>
      <dsp:spPr>
        <a:xfrm rot="18000000">
          <a:off x="2572485" y="2373382"/>
          <a:ext cx="1408621" cy="472935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714366" y="2467969"/>
        <a:ext cx="1124860" cy="283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2AC90-1F56-2F40-9364-420499DE65A1}">
      <dsp:nvSpPr>
        <dsp:cNvPr id="0" name=""/>
        <dsp:cNvSpPr/>
      </dsp:nvSpPr>
      <dsp:spPr>
        <a:xfrm>
          <a:off x="1885710" y="0"/>
          <a:ext cx="5372578" cy="5372578"/>
        </a:xfrm>
        <a:prstGeom prst="ellipse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Structural</a:t>
          </a:r>
        </a:p>
      </dsp:txBody>
      <dsp:txXfrm>
        <a:off x="3564641" y="268628"/>
        <a:ext cx="2014716" cy="537257"/>
      </dsp:txXfrm>
    </dsp:sp>
    <dsp:sp modelId="{A530DE2F-CF62-544E-80E0-C6F2412EFA39}">
      <dsp:nvSpPr>
        <dsp:cNvPr id="0" name=""/>
        <dsp:cNvSpPr/>
      </dsp:nvSpPr>
      <dsp:spPr>
        <a:xfrm>
          <a:off x="2288653" y="805886"/>
          <a:ext cx="4566691" cy="45666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Custody Leadership</a:t>
          </a:r>
        </a:p>
      </dsp:txBody>
      <dsp:txXfrm>
        <a:off x="3587306" y="1068471"/>
        <a:ext cx="1969385" cy="525169"/>
      </dsp:txXfrm>
    </dsp:sp>
    <dsp:sp modelId="{362C89EE-E246-0647-AFE7-FEA554FD6F87}">
      <dsp:nvSpPr>
        <dsp:cNvPr id="0" name=""/>
        <dsp:cNvSpPr/>
      </dsp:nvSpPr>
      <dsp:spPr>
        <a:xfrm>
          <a:off x="2691597" y="1611773"/>
          <a:ext cx="3760804" cy="3760804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Custody</a:t>
          </a:r>
        </a:p>
      </dsp:txBody>
      <dsp:txXfrm>
        <a:off x="3598891" y="1871268"/>
        <a:ext cx="1946216" cy="518991"/>
      </dsp:txXfrm>
    </dsp:sp>
    <dsp:sp modelId="{DCAF9A2B-B40B-F048-A30C-DC3AAFD03433}">
      <dsp:nvSpPr>
        <dsp:cNvPr id="0" name=""/>
        <dsp:cNvSpPr/>
      </dsp:nvSpPr>
      <dsp:spPr>
        <a:xfrm>
          <a:off x="3094540" y="2417660"/>
          <a:ext cx="2954917" cy="295491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Clinicians</a:t>
          </a:r>
        </a:p>
      </dsp:txBody>
      <dsp:txXfrm>
        <a:off x="3774171" y="2683602"/>
        <a:ext cx="1595655" cy="531885"/>
      </dsp:txXfrm>
    </dsp:sp>
    <dsp:sp modelId="{6BF3BE7C-0062-D44C-BD11-017BBEAD37FB}">
      <dsp:nvSpPr>
        <dsp:cNvPr id="0" name=""/>
        <dsp:cNvSpPr/>
      </dsp:nvSpPr>
      <dsp:spPr>
        <a:xfrm>
          <a:off x="3497483" y="3223546"/>
          <a:ext cx="2149031" cy="21490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PDL</a:t>
          </a:r>
        </a:p>
      </dsp:txBody>
      <dsp:txXfrm>
        <a:off x="3812202" y="3760804"/>
        <a:ext cx="1519594" cy="107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0.28043</cdr:x>
      <cdr:y>0.57163</cdr:y>
    </cdr:from>
    <cdr:to>
      <cdr:x>0.38879</cdr:x>
      <cdr:y>0.63643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96212F-9B82-885F-3D0A-7D096177D055}"/>
            </a:ext>
          </a:extLst>
        </cdr:cNvPr>
        <cdr:cNvSpPr txBox="1"/>
      </cdr:nvSpPr>
      <cdr:spPr>
        <a:xfrm xmlns:a="http://schemas.openxmlformats.org/drawingml/2006/main">
          <a:off x="2463604" y="2983761"/>
          <a:ext cx="951978" cy="338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0DFF1B"/>
              </a:solidFill>
            </a:rPr>
            <a:t>43.7%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413325E-45B5-486A-B28D-06F003E7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147638"/>
            <a:ext cx="46799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437" name="Rectangle 5"/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xfrm>
            <a:off x="265113" y="3932238"/>
            <a:ext cx="64801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Third level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8563" y="8909050"/>
            <a:ext cx="30384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77A3D05-54CF-49BB-9146-52CC17CA9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83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"/>
      </a:spcBef>
      <a:spcAft>
        <a:spcPct val="1000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1000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47638"/>
            <a:ext cx="4705350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the CIRCLE to Syphilis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025B0-1063-AA47-8EC5-BC466D11AF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47638"/>
            <a:ext cx="4705350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A3D05-54CF-49BB-9146-52CC17CA99F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f1431367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5f1431367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H="1">
            <a:off x="0" y="2743200"/>
            <a:ext cx="9144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106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rgbClr val="000099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48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981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648450"/>
            <a:ext cx="5334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fld id="{0D55AE8A-C8EF-4929-A79A-850B16BA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8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395288"/>
            <a:ext cx="2195513" cy="623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95288"/>
            <a:ext cx="6437312" cy="623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37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95288"/>
            <a:ext cx="8785225" cy="1125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9388" y="1412875"/>
            <a:ext cx="8785225" cy="5219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220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95288"/>
            <a:ext cx="8785225" cy="1125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412875"/>
            <a:ext cx="8785225" cy="5219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2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16413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404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395288"/>
            <a:ext cx="2195513" cy="623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95288"/>
            <a:ext cx="6437312" cy="623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95288"/>
            <a:ext cx="8785225" cy="1125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9388" y="1412875"/>
            <a:ext cx="8785225" cy="52197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95288"/>
            <a:ext cx="8785225" cy="1125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412875"/>
            <a:ext cx="8785225" cy="52197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232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27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6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02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99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60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514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650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565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985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87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9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16413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21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8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7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1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82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-36513" y="-26988"/>
            <a:ext cx="9251951" cy="1260476"/>
          </a:xfrm>
          <a:prstGeom prst="rect">
            <a:avLst/>
          </a:prstGeom>
          <a:solidFill>
            <a:srgbClr val="00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95288"/>
            <a:ext cx="878522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7852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 flipH="1" flipV="1">
            <a:off x="-144463" y="1268413"/>
            <a:ext cx="9540876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17"/>
          <p:cNvSpPr>
            <a:spLocks noChangeShapeType="1"/>
          </p:cNvSpPr>
          <p:nvPr userDrawn="1"/>
        </p:nvSpPr>
        <p:spPr bwMode="auto">
          <a:xfrm flipH="1">
            <a:off x="179388" y="6715125"/>
            <a:ext cx="8712200" cy="0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21"/>
          <p:cNvSpPr txBox="1">
            <a:spLocks noChangeArrowheads="1"/>
          </p:cNvSpPr>
          <p:nvPr userDrawn="1"/>
        </p:nvSpPr>
        <p:spPr bwMode="auto">
          <a:xfrm>
            <a:off x="-57150" y="6669088"/>
            <a:ext cx="381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fld id="{08CA65E3-91F7-4F08-898C-7F86264CA3DE}" type="slidenum">
              <a:rPr lang="en-US" sz="800" smtClean="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5" r:id="rId1"/>
    <p:sldLayoutId id="2147489886" r:id="rId2"/>
    <p:sldLayoutId id="2147489887" r:id="rId3"/>
    <p:sldLayoutId id="2147489888" r:id="rId4"/>
    <p:sldLayoutId id="2147489889" r:id="rId5"/>
    <p:sldLayoutId id="2147489890" r:id="rId6"/>
    <p:sldLayoutId id="2147489891" r:id="rId7"/>
    <p:sldLayoutId id="2147489892" r:id="rId8"/>
    <p:sldLayoutId id="2147489893" r:id="rId9"/>
    <p:sldLayoutId id="2147489894" r:id="rId10"/>
    <p:sldLayoutId id="2147489895" r:id="rId11"/>
    <p:sldLayoutId id="2147489896" r:id="rId12"/>
    <p:sldLayoutId id="2147489897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Font typeface="Arial" charset="0"/>
        <a:buChar char="●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-36513" y="-26988"/>
            <a:ext cx="9251951" cy="1260476"/>
          </a:xfrm>
          <a:prstGeom prst="rect">
            <a:avLst/>
          </a:prstGeom>
          <a:solidFill>
            <a:srgbClr val="00004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95288"/>
            <a:ext cx="87852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7852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H="1" flipV="1">
            <a:off x="-144463" y="1268413"/>
            <a:ext cx="9540876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H="1">
            <a:off x="179388" y="6715125"/>
            <a:ext cx="8712200" cy="0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defRPr/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-57150" y="6669088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defRPr/>
            </a:pPr>
            <a:fld id="{2032012C-027B-B04C-B299-6A78166DE1CE}" type="slidenum">
              <a:rPr lang="en-US" sz="800">
                <a:solidFill>
                  <a:srgbClr val="FFFFFF"/>
                </a:solidFill>
                <a:latin typeface="Times New Roman" charset="0"/>
              </a:rPr>
              <a:pPr algn="ctr" eaLnBrk="0" hangingPunct="0">
                <a:lnSpc>
                  <a:spcPct val="10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39" r:id="rId1"/>
    <p:sldLayoutId id="2147490040" r:id="rId2"/>
    <p:sldLayoutId id="2147490041" r:id="rId3"/>
    <p:sldLayoutId id="2147490042" r:id="rId4"/>
    <p:sldLayoutId id="2147490043" r:id="rId5"/>
    <p:sldLayoutId id="2147490044" r:id="rId6"/>
    <p:sldLayoutId id="2147490045" r:id="rId7"/>
    <p:sldLayoutId id="2147490046" r:id="rId8"/>
    <p:sldLayoutId id="2147490047" r:id="rId9"/>
    <p:sldLayoutId id="2147490048" r:id="rId10"/>
    <p:sldLayoutId id="2147490049" r:id="rId11"/>
    <p:sldLayoutId id="2147490050" r:id="rId12"/>
    <p:sldLayoutId id="214749005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Font typeface="Arial" charset="0"/>
        <a:buChar char="●"/>
        <a:defRPr sz="28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sz="2400" b="1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Char char="•"/>
        <a:defRPr sz="2000" b="1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rgbClr val="FFCC00"/>
        </a:buClr>
        <a:buSzPct val="125000"/>
        <a:buFont typeface="Arial" charset="0"/>
        <a:buChar char="-"/>
        <a:defRPr b="1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B593797-BB4C-C74B-BEF4-5144EDF15A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10/11/23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E80BF079-960B-4B47-A93F-01DBDCF98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5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65" r:id="rId1"/>
    <p:sldLayoutId id="2147490066" r:id="rId2"/>
    <p:sldLayoutId id="2147490067" r:id="rId3"/>
    <p:sldLayoutId id="2147490068" r:id="rId4"/>
    <p:sldLayoutId id="2147490069" r:id="rId5"/>
    <p:sldLayoutId id="2147490070" r:id="rId6"/>
    <p:sldLayoutId id="2147490071" r:id="rId7"/>
    <p:sldLayoutId id="2147490072" r:id="rId8"/>
    <p:sldLayoutId id="2147490073" r:id="rId9"/>
    <p:sldLayoutId id="2147490074" r:id="rId10"/>
    <p:sldLayoutId id="21474900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E9F99-5EE7-5E36-9AA8-5C9320C1D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8455"/>
            <a:ext cx="9144000" cy="1470025"/>
          </a:xfrm>
        </p:spPr>
        <p:txBody>
          <a:bodyPr/>
          <a:lstStyle/>
          <a:p>
            <a:r>
              <a:rPr lang="en-US" sz="40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Enhancing Blood-borne Virus Screening and Treatment, Harm </a:t>
            </a:r>
            <a:r>
              <a:rPr lang="en-US" sz="4000" b="0" dirty="0">
                <a:solidFill>
                  <a:srgbClr val="FFC000"/>
                </a:solidFill>
                <a:latin typeface="Calibri" panose="020F0502020204030204" pitchFamily="34" charset="0"/>
              </a:rPr>
              <a:t>R</a:t>
            </a:r>
            <a:r>
              <a:rPr lang="en-US" sz="40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eduction and Health </a:t>
            </a:r>
            <a:r>
              <a:rPr lang="en-US" sz="4000" b="0" dirty="0">
                <a:solidFill>
                  <a:srgbClr val="FFC000"/>
                </a:solidFill>
                <a:latin typeface="Calibri" panose="020F0502020204030204" pitchFamily="34" charset="0"/>
              </a:rPr>
              <a:t>S</a:t>
            </a:r>
            <a:r>
              <a:rPr lang="en-US" sz="40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ervice Delivery for People Deprived of Liberty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8AE541-5AAB-0394-4D6C-C0E6E0321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66" y="3886200"/>
            <a:ext cx="8229600" cy="1752600"/>
          </a:xfrm>
        </p:spPr>
        <p:txBody>
          <a:bodyPr/>
          <a:lstStyle/>
          <a:p>
            <a:r>
              <a:rPr lang="en-US" dirty="0"/>
              <a:t>Frederick L. Altice, M.D., M.A.</a:t>
            </a:r>
          </a:p>
          <a:p>
            <a:r>
              <a:rPr lang="en-US" dirty="0"/>
              <a:t>Professor of Medicine and Public Health</a:t>
            </a:r>
          </a:p>
          <a:p>
            <a:r>
              <a:rPr lang="en-US" dirty="0"/>
              <a:t>Yale University</a:t>
            </a:r>
          </a:p>
        </p:txBody>
      </p:sp>
      <p:pic>
        <p:nvPicPr>
          <p:cNvPr id="6" name="Picture 5" descr="YSM Logo.jpg">
            <a:extLst>
              <a:ext uri="{FF2B5EF4-FFF2-40B4-BE49-F238E27FC236}">
                <a16:creationId xmlns:a16="http://schemas.microsoft.com/office/drawing/2014/main" id="{430585F4-14E2-DFB1-B7C0-0655FA77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5254627"/>
            <a:ext cx="1162676" cy="13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C661-E6AA-E502-0B15-FDD17FD4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with a SSP in Prison (N=9)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8C86CDC1-6CFF-2DE3-E335-58092D78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236"/>
            <a:ext cx="9144000" cy="51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7C3B-F610-415D-81AA-BAD0477A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4664"/>
            <a:ext cx="8785225" cy="1125537"/>
          </a:xfrm>
        </p:spPr>
        <p:txBody>
          <a:bodyPr/>
          <a:lstStyle/>
          <a:p>
            <a:r>
              <a:rPr lang="en-US" dirty="0"/>
              <a:t>We Know What to Do!</a:t>
            </a:r>
          </a:p>
        </p:txBody>
      </p:sp>
      <p:pic>
        <p:nvPicPr>
          <p:cNvPr id="7" name="Picture 6" descr="A book cover with a red ribbon&#10;&#10;Description automatically generated">
            <a:extLst>
              <a:ext uri="{FF2B5EF4-FFF2-40B4-BE49-F238E27FC236}">
                <a16:creationId xmlns:a16="http://schemas.microsoft.com/office/drawing/2014/main" id="{06640987-78B5-B1FB-8022-380F0C4F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374184"/>
            <a:ext cx="3781435" cy="5339048"/>
          </a:xfrm>
          <a:prstGeom prst="rect">
            <a:avLst/>
          </a:prstGeom>
        </p:spPr>
      </p:pic>
      <p:pic>
        <p:nvPicPr>
          <p:cNvPr id="9" name="Picture 8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2ABFD0F0-9B4F-EB0A-D098-2B11F3789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/>
        </p:blipFill>
        <p:spPr>
          <a:xfrm>
            <a:off x="4278226" y="1374184"/>
            <a:ext cx="4686387" cy="5339048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6A2240B1-22FE-3CB7-1CFA-40F9E6614983}"/>
              </a:ext>
            </a:extLst>
          </p:cNvPr>
          <p:cNvSpPr/>
          <p:nvPr/>
        </p:nvSpPr>
        <p:spPr bwMode="auto">
          <a:xfrm>
            <a:off x="325678" y="1891432"/>
            <a:ext cx="8580328" cy="4462075"/>
          </a:xfrm>
          <a:prstGeom prst="irregularSeal1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… but HOW do we do it and how do we do it BETTER!</a:t>
            </a:r>
          </a:p>
        </p:txBody>
      </p:sp>
    </p:spTree>
    <p:extLst>
      <p:ext uri="{BB962C8B-B14F-4D97-AF65-F5344CB8AC3E}">
        <p14:creationId xmlns:p14="http://schemas.microsoft.com/office/powerpoint/2010/main" val="6283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4BC9-C1E6-2E78-7625-E943208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57294"/>
            <a:ext cx="8785225" cy="1125537"/>
          </a:xfrm>
        </p:spPr>
        <p:txBody>
          <a:bodyPr/>
          <a:lstStyle/>
          <a:p>
            <a:r>
              <a:rPr lang="en-US" dirty="0"/>
              <a:t>Governing Principles for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5F67CA-84D2-FA2E-B99A-6A68FCD1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86347"/>
              </p:ext>
            </p:extLst>
          </p:nvPr>
        </p:nvGraphicFramePr>
        <p:xfrm>
          <a:off x="179388" y="1412875"/>
          <a:ext cx="8785225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52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101601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Cascade for Treating Comorbid Conditions (SUD-HIV-HCV-SMI)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E220EA-931D-9248-9726-80DD1D5F88F8}"/>
              </a:ext>
            </a:extLst>
          </p:cNvPr>
          <p:cNvSpPr/>
          <p:nvPr/>
        </p:nvSpPr>
        <p:spPr bwMode="auto">
          <a:xfrm>
            <a:off x="700082" y="1591002"/>
            <a:ext cx="4007637" cy="59321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Screen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6FB1E5F-C0E1-FD4C-8F61-BFD429F04393}"/>
              </a:ext>
            </a:extLst>
          </p:cNvPr>
          <p:cNvSpPr/>
          <p:nvPr/>
        </p:nvSpPr>
        <p:spPr bwMode="auto">
          <a:xfrm>
            <a:off x="700082" y="2681649"/>
            <a:ext cx="4007637" cy="5932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Evaluate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D592C9-6E8E-374A-9DE5-AFD834492430}"/>
              </a:ext>
            </a:extLst>
          </p:cNvPr>
          <p:cNvSpPr/>
          <p:nvPr/>
        </p:nvSpPr>
        <p:spPr bwMode="auto">
          <a:xfrm>
            <a:off x="700082" y="3742057"/>
            <a:ext cx="4007637" cy="5932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Treat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97B7C-C521-8F49-9A37-9512C85A1794}"/>
              </a:ext>
            </a:extLst>
          </p:cNvPr>
          <p:cNvSpPr/>
          <p:nvPr/>
        </p:nvSpPr>
        <p:spPr bwMode="auto">
          <a:xfrm>
            <a:off x="700082" y="4811367"/>
            <a:ext cx="4007637" cy="59321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Clinically Improved?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DB94561-1FDC-DE46-BA55-341722CA5843}"/>
              </a:ext>
            </a:extLst>
          </p:cNvPr>
          <p:cNvSpPr/>
          <p:nvPr/>
        </p:nvSpPr>
        <p:spPr bwMode="auto">
          <a:xfrm>
            <a:off x="2514587" y="2207504"/>
            <a:ext cx="371475" cy="46053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0DCCC9-FA7A-9344-97B7-53CAAA877405}"/>
              </a:ext>
            </a:extLst>
          </p:cNvPr>
          <p:cNvGrpSpPr/>
          <p:nvPr/>
        </p:nvGrpSpPr>
        <p:grpSpPr>
          <a:xfrm>
            <a:off x="4707719" y="2978256"/>
            <a:ext cx="4239902" cy="1060408"/>
            <a:chOff x="4707719" y="2548432"/>
            <a:chExt cx="4239902" cy="1060408"/>
          </a:xfrm>
        </p:grpSpPr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97545C24-D833-CC47-86C7-B1D84FFE5EFD}"/>
                </a:ext>
              </a:extLst>
            </p:cNvPr>
            <p:cNvCxnSpPr>
              <a:cxnSpLocks/>
              <a:stCxn id="15" idx="3"/>
              <a:endCxn id="16" idx="3"/>
            </p:cNvCxnSpPr>
            <p:nvPr/>
          </p:nvCxnSpPr>
          <p:spPr bwMode="auto">
            <a:xfrm>
              <a:off x="4707719" y="2548432"/>
              <a:ext cx="12700" cy="1060408"/>
            </a:xfrm>
            <a:prstGeom prst="bentConnector3">
              <a:avLst>
                <a:gd name="adj1" fmla="val 1800000"/>
              </a:avLst>
            </a:prstGeom>
            <a:noFill/>
            <a:ln w="57150">
              <a:solidFill>
                <a:srgbClr val="FFCC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87C850D-2AE1-F04E-BFA9-10A41E78DEE8}"/>
                </a:ext>
              </a:extLst>
            </p:cNvPr>
            <p:cNvSpPr/>
            <p:nvPr/>
          </p:nvSpPr>
          <p:spPr bwMode="auto">
            <a:xfrm>
              <a:off x="4939984" y="2789504"/>
              <a:ext cx="4007637" cy="59321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Motivate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923957-8297-FA9E-53CA-9BF47EFBCA74}"/>
              </a:ext>
            </a:extLst>
          </p:cNvPr>
          <p:cNvSpPr/>
          <p:nvPr/>
        </p:nvSpPr>
        <p:spPr bwMode="auto">
          <a:xfrm>
            <a:off x="5024431" y="1591001"/>
            <a:ext cx="4007637" cy="59321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Routine*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4F678B8-D087-F913-A7DD-300C0DF80775}"/>
              </a:ext>
            </a:extLst>
          </p:cNvPr>
          <p:cNvSpPr/>
          <p:nvPr/>
        </p:nvSpPr>
        <p:spPr bwMode="auto">
          <a:xfrm>
            <a:off x="5024431" y="2266085"/>
            <a:ext cx="4007637" cy="59321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Bundle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*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7680D7-6002-7BFE-F427-848F2327FB8B}"/>
              </a:ext>
            </a:extLst>
          </p:cNvPr>
          <p:cNvSpPr/>
          <p:nvPr/>
        </p:nvSpPr>
        <p:spPr bwMode="auto">
          <a:xfrm>
            <a:off x="712782" y="5887919"/>
            <a:ext cx="4007637" cy="593213"/>
          </a:xfrm>
          <a:prstGeom prst="roundRect">
            <a:avLst/>
          </a:prstGeom>
          <a:solidFill>
            <a:srgbClr val="3366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Transition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48D2E64-51DC-5704-578E-EC0B08D5445F}"/>
              </a:ext>
            </a:extLst>
          </p:cNvPr>
          <p:cNvSpPr/>
          <p:nvPr/>
        </p:nvSpPr>
        <p:spPr bwMode="auto">
          <a:xfrm>
            <a:off x="2514587" y="3273702"/>
            <a:ext cx="371475" cy="46053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7716979-5D47-C9DC-4487-A160E48F31DF}"/>
              </a:ext>
            </a:extLst>
          </p:cNvPr>
          <p:cNvSpPr/>
          <p:nvPr/>
        </p:nvSpPr>
        <p:spPr bwMode="auto">
          <a:xfrm>
            <a:off x="2498851" y="4343086"/>
            <a:ext cx="371475" cy="46053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A0C8CFF-16EE-D868-4588-0923C1E32F39}"/>
              </a:ext>
            </a:extLst>
          </p:cNvPr>
          <p:cNvSpPr/>
          <p:nvPr/>
        </p:nvSpPr>
        <p:spPr bwMode="auto">
          <a:xfrm>
            <a:off x="2498850" y="5415980"/>
            <a:ext cx="371475" cy="46053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8384-B76C-DC5E-47B7-3CA3FA71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9612"/>
            <a:ext cx="8785225" cy="1125537"/>
          </a:xfrm>
        </p:spPr>
        <p:txBody>
          <a:bodyPr/>
          <a:lstStyle/>
          <a:p>
            <a:r>
              <a:rPr lang="en-US" dirty="0"/>
              <a:t>Socio-Ecological Model for Understanding Barriers &amp; Facilitators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647326-A4E2-3647-6F60-6F37CD063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177136"/>
              </p:ext>
            </p:extLst>
          </p:nvPr>
        </p:nvGraphicFramePr>
        <p:xfrm>
          <a:off x="0" y="1402915"/>
          <a:ext cx="9143999" cy="537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6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g25f14313673_0_51"/>
          <p:cNvGrpSpPr/>
          <p:nvPr/>
        </p:nvGrpSpPr>
        <p:grpSpPr>
          <a:xfrm>
            <a:off x="3975994" y="1735155"/>
            <a:ext cx="2065800" cy="1931400"/>
            <a:chOff x="3975994" y="1735155"/>
            <a:chExt cx="2065800" cy="1931400"/>
          </a:xfrm>
        </p:grpSpPr>
        <p:sp>
          <p:nvSpPr>
            <p:cNvPr id="147" name="Google Shape;147;g25f14313673_0_51"/>
            <p:cNvSpPr/>
            <p:nvPr/>
          </p:nvSpPr>
          <p:spPr>
            <a:xfrm>
              <a:off x="3975994" y="1735155"/>
              <a:ext cx="2065800" cy="1931400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rgbClr val="335C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+mj-lt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" name="Google Shape;148;g25f14313673_0_51"/>
            <p:cNvSpPr/>
            <p:nvPr/>
          </p:nvSpPr>
          <p:spPr>
            <a:xfrm>
              <a:off x="4419600" y="2175145"/>
              <a:ext cx="1199400" cy="1145100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335C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+mj-lt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" name="Google Shape;149;g25f14313673_0_51"/>
            <p:cNvSpPr txBox="1"/>
            <p:nvPr/>
          </p:nvSpPr>
          <p:spPr>
            <a:xfrm>
              <a:off x="4349547" y="1840506"/>
              <a:ext cx="1214700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00"/>
                  </a:solidFill>
                  <a:latin typeface="+mj-lt"/>
                  <a:ea typeface="Georgia"/>
                  <a:cs typeface="Georgia"/>
                  <a:sym typeface="Georgia"/>
                </a:rPr>
                <a:t>Change </a:t>
              </a:r>
              <a:endParaRPr>
                <a:latin typeface="+mj-lt"/>
              </a:endParaRPr>
            </a:p>
          </p:txBody>
        </p:sp>
        <p:sp>
          <p:nvSpPr>
            <p:cNvPr id="150" name="Google Shape;150;g25f14313673_0_51"/>
            <p:cNvSpPr txBox="1"/>
            <p:nvPr/>
          </p:nvSpPr>
          <p:spPr>
            <a:xfrm>
              <a:off x="4349547" y="3286764"/>
              <a:ext cx="1214700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FF00"/>
                  </a:solidFill>
                  <a:latin typeface="+mj-lt"/>
                  <a:ea typeface="Georgia"/>
                  <a:cs typeface="Georgia"/>
                  <a:sym typeface="Georgia"/>
                </a:rPr>
                <a:t>Project </a:t>
              </a:r>
              <a:endParaRPr dirty="0">
                <a:latin typeface="+mj-lt"/>
              </a:endParaRPr>
            </a:p>
          </p:txBody>
        </p:sp>
      </p:grpSp>
      <p:sp>
        <p:nvSpPr>
          <p:cNvPr id="151" name="Google Shape;151;g25f14313673_0_51"/>
          <p:cNvSpPr txBox="1">
            <a:spLocks noGrp="1"/>
          </p:cNvSpPr>
          <p:nvPr>
            <p:ph type="title"/>
          </p:nvPr>
        </p:nvSpPr>
        <p:spPr>
          <a:xfrm>
            <a:off x="0" y="286240"/>
            <a:ext cx="9143999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Implementation: Process Improvement</a:t>
            </a:r>
            <a:endParaRPr dirty="0"/>
          </a:p>
        </p:txBody>
      </p:sp>
      <p:sp>
        <p:nvSpPr>
          <p:cNvPr id="152" name="Google Shape;152;g25f14313673_0_51"/>
          <p:cNvSpPr/>
          <p:nvPr/>
        </p:nvSpPr>
        <p:spPr>
          <a:xfrm>
            <a:off x="4559533" y="2344528"/>
            <a:ext cx="902700" cy="779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35C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+mj-lt"/>
                <a:ea typeface="Georgia"/>
                <a:cs typeface="Georgia"/>
                <a:sym typeface="Georgia"/>
              </a:rPr>
              <a:t>Aim</a:t>
            </a:r>
            <a:endParaRPr>
              <a:latin typeface="+mj-lt"/>
            </a:endParaRPr>
          </a:p>
        </p:txBody>
      </p:sp>
      <p:grpSp>
        <p:nvGrpSpPr>
          <p:cNvPr id="153" name="Google Shape;153;g25f14313673_0_51"/>
          <p:cNvGrpSpPr/>
          <p:nvPr/>
        </p:nvGrpSpPr>
        <p:grpSpPr>
          <a:xfrm>
            <a:off x="1233294" y="1552031"/>
            <a:ext cx="3186270" cy="1611957"/>
            <a:chOff x="1233294" y="1552031"/>
            <a:chExt cx="3186270" cy="1611957"/>
          </a:xfrm>
        </p:grpSpPr>
        <p:sp>
          <p:nvSpPr>
            <p:cNvPr id="154" name="Google Shape;154;g25f14313673_0_51"/>
            <p:cNvSpPr txBox="1"/>
            <p:nvPr/>
          </p:nvSpPr>
          <p:spPr>
            <a:xfrm>
              <a:off x="1233294" y="1852900"/>
              <a:ext cx="2547600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latin typeface="+mj-lt"/>
                  <a:ea typeface="Georgia"/>
                  <a:cs typeface="Georgia"/>
                  <a:sym typeface="Georgia"/>
                </a:rPr>
                <a:t>People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Executive Sponsor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Change Leader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Change Team</a:t>
              </a:r>
              <a:endParaRPr dirty="0">
                <a:latin typeface="+mj-lt"/>
              </a:endParaRPr>
            </a:p>
          </p:txBody>
        </p:sp>
        <p:sp>
          <p:nvSpPr>
            <p:cNvPr id="155" name="Google Shape;155;g25f14313673_0_51"/>
            <p:cNvSpPr/>
            <p:nvPr/>
          </p:nvSpPr>
          <p:spPr>
            <a:xfrm>
              <a:off x="3350964" y="1552031"/>
              <a:ext cx="1068600" cy="4242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00"/>
            </a:solidFill>
            <a:ln w="25400" cap="flat" cmpd="sng">
              <a:solidFill>
                <a:srgbClr val="335C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+mj-lt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6" name="Google Shape;156;g25f14313673_0_51"/>
          <p:cNvGrpSpPr/>
          <p:nvPr/>
        </p:nvGrpSpPr>
        <p:grpSpPr>
          <a:xfrm>
            <a:off x="5564192" y="1568559"/>
            <a:ext cx="3579764" cy="2509065"/>
            <a:chOff x="5564192" y="1568559"/>
            <a:chExt cx="3579764" cy="2509065"/>
          </a:xfrm>
        </p:grpSpPr>
        <p:sp>
          <p:nvSpPr>
            <p:cNvPr id="157" name="Google Shape;157;g25f14313673_0_51"/>
            <p:cNvSpPr txBox="1"/>
            <p:nvPr/>
          </p:nvSpPr>
          <p:spPr>
            <a:xfrm>
              <a:off x="6041656" y="1935540"/>
              <a:ext cx="3102300" cy="214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latin typeface="+mj-lt"/>
                  <a:ea typeface="Georgia"/>
                  <a:cs typeface="Georgia"/>
                  <a:sym typeface="Georgia"/>
                </a:rPr>
                <a:t>Tools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Conduct walk-through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Flow-charting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Nominal group technique - barriers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PDSA/Rapid cycle testing</a:t>
              </a:r>
              <a:endParaRPr dirty="0">
                <a:latin typeface="+mj-lt"/>
              </a:endParaRPr>
            </a:p>
          </p:txBody>
        </p:sp>
        <p:sp>
          <p:nvSpPr>
            <p:cNvPr id="158" name="Google Shape;158;g25f14313673_0_51"/>
            <p:cNvSpPr/>
            <p:nvPr/>
          </p:nvSpPr>
          <p:spPr>
            <a:xfrm flipH="1">
              <a:off x="5564192" y="1568559"/>
              <a:ext cx="1068600" cy="4242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00"/>
            </a:solidFill>
            <a:ln w="25400" cap="flat" cmpd="sng">
              <a:solidFill>
                <a:srgbClr val="335C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9" name="Google Shape;159;g25f14313673_0_51"/>
          <p:cNvGrpSpPr/>
          <p:nvPr/>
        </p:nvGrpSpPr>
        <p:grpSpPr>
          <a:xfrm>
            <a:off x="4026712" y="3539057"/>
            <a:ext cx="4328148" cy="1880158"/>
            <a:chOff x="4026712" y="3539057"/>
            <a:chExt cx="4328148" cy="1880158"/>
          </a:xfrm>
        </p:grpSpPr>
        <p:sp>
          <p:nvSpPr>
            <p:cNvPr id="160" name="Google Shape;160;g25f14313673_0_51"/>
            <p:cNvSpPr txBox="1"/>
            <p:nvPr/>
          </p:nvSpPr>
          <p:spPr>
            <a:xfrm>
              <a:off x="4026712" y="4108127"/>
              <a:ext cx="4328148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latin typeface="+mj-lt"/>
                  <a:ea typeface="Georgia"/>
                  <a:cs typeface="Georgia"/>
                  <a:sym typeface="Georgia"/>
                </a:rPr>
                <a:t>        Rules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Use existing resources</a:t>
              </a:r>
              <a:r>
                <a:rPr lang="en-US" sz="2000" dirty="0">
                  <a:latin typeface="+mj-lt"/>
                  <a:ea typeface="Georgia"/>
                  <a:cs typeface="Georgia"/>
                  <a:sym typeface="Wingdings" pitchFamily="2" charset="2"/>
                </a:rPr>
                <a:t> task shift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Measure change objectively</a:t>
              </a:r>
              <a:endParaRPr dirty="0">
                <a:latin typeface="+mj-lt"/>
              </a:endParaRPr>
            </a:p>
            <a:p>
              <a:pPr marL="214312" marR="0" lvl="0" indent="-214312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Char char="•"/>
              </a:pPr>
              <a:r>
                <a:rPr lang="en-US" sz="2000" dirty="0">
                  <a:latin typeface="+mj-lt"/>
                  <a:ea typeface="Georgia"/>
                  <a:cs typeface="Georgia"/>
                  <a:sym typeface="Georgia"/>
                </a:rPr>
                <a:t>Sustain the gains</a:t>
              </a:r>
              <a:endParaRPr dirty="0">
                <a:latin typeface="+mj-lt"/>
              </a:endParaRPr>
            </a:p>
          </p:txBody>
        </p:sp>
        <p:sp>
          <p:nvSpPr>
            <p:cNvPr id="161" name="Google Shape;161;g25f14313673_0_51"/>
            <p:cNvSpPr/>
            <p:nvPr/>
          </p:nvSpPr>
          <p:spPr>
            <a:xfrm rot="-6670982" flipH="1">
              <a:off x="3951643" y="3861267"/>
              <a:ext cx="1068497" cy="424078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00"/>
            </a:solidFill>
            <a:ln w="25400" cap="flat" cmpd="sng">
              <a:solidFill>
                <a:srgbClr val="335C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+mj-lt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62" name="Google Shape;162;g25f14313673_0_51"/>
          <p:cNvSpPr txBox="1"/>
          <p:nvPr/>
        </p:nvSpPr>
        <p:spPr>
          <a:xfrm>
            <a:off x="-1" y="5071994"/>
            <a:ext cx="5260933" cy="17542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00"/>
                </a:solidFill>
                <a:latin typeface="+mj-lt"/>
                <a:ea typeface="Georgia"/>
                <a:cs typeface="Georgia"/>
                <a:sym typeface="Georgia"/>
              </a:rPr>
              <a:t>Five Principles</a:t>
            </a:r>
            <a:endParaRPr dirty="0">
              <a:solidFill>
                <a:srgbClr val="FFFF00"/>
              </a:solidFill>
              <a:latin typeface="+mj-lt"/>
            </a:endParaRPr>
          </a:p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 dirty="0">
                <a:latin typeface="+mj-lt"/>
                <a:ea typeface="Georgia"/>
                <a:cs typeface="Georgia"/>
                <a:sym typeface="Georgia"/>
              </a:rPr>
              <a:t>Understand/Involve the customer</a:t>
            </a:r>
            <a:endParaRPr dirty="0">
              <a:latin typeface="+mj-lt"/>
            </a:endParaRPr>
          </a:p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 dirty="0">
                <a:latin typeface="+mj-lt"/>
                <a:ea typeface="Georgia"/>
                <a:cs typeface="Georgia"/>
                <a:sym typeface="Georgia"/>
              </a:rPr>
              <a:t>Fix Key Problems</a:t>
            </a:r>
            <a:endParaRPr dirty="0">
              <a:latin typeface="+mj-lt"/>
            </a:endParaRPr>
          </a:p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 dirty="0">
                <a:latin typeface="+mj-lt"/>
                <a:ea typeface="Georgia"/>
                <a:cs typeface="Georgia"/>
                <a:sym typeface="Georgia"/>
              </a:rPr>
              <a:t>Choose a Powerful Change Leader</a:t>
            </a:r>
            <a:endParaRPr dirty="0">
              <a:latin typeface="+mj-lt"/>
            </a:endParaRPr>
          </a:p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 dirty="0">
                <a:latin typeface="+mj-lt"/>
                <a:ea typeface="Georgia"/>
                <a:cs typeface="Georgia"/>
                <a:sym typeface="Georgia"/>
              </a:rPr>
              <a:t>Get Ideas from Outside the Organization</a:t>
            </a:r>
            <a:endParaRPr dirty="0">
              <a:latin typeface="+mj-lt"/>
            </a:endParaRPr>
          </a:p>
          <a:p>
            <a:pPr marL="214312" marR="0" lvl="0" indent="-214312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 dirty="0">
                <a:latin typeface="+mj-lt"/>
                <a:ea typeface="Georgia"/>
                <a:cs typeface="Georgia"/>
                <a:sym typeface="Georgia"/>
              </a:rPr>
              <a:t>Use Rapid-Cycle Testing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6C04-899C-0DD5-C6E4-8931FB63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07190"/>
            <a:ext cx="8785225" cy="1125537"/>
          </a:xfrm>
        </p:spPr>
        <p:txBody>
          <a:bodyPr/>
          <a:lstStyle/>
          <a:p>
            <a:r>
              <a:rPr lang="en-US" dirty="0"/>
              <a:t>Barriers to 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1A2F-D132-494E-1802-8BB1FFEB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25193"/>
            <a:ext cx="8785225" cy="5219700"/>
          </a:xfrm>
        </p:spPr>
        <p:txBody>
          <a:bodyPr/>
          <a:lstStyle/>
          <a:p>
            <a:r>
              <a:rPr lang="en-US" sz="2400" dirty="0"/>
              <a:t>Patient</a:t>
            </a:r>
          </a:p>
          <a:p>
            <a:pPr lvl="1"/>
            <a:r>
              <a:rPr lang="en-US" sz="2000" dirty="0"/>
              <a:t>Negative attitudes toward OAT (misperceptions)</a:t>
            </a:r>
          </a:p>
          <a:p>
            <a:pPr lvl="1"/>
            <a:r>
              <a:rPr lang="en-US" sz="2000" dirty="0"/>
              <a:t>Stigma/Discrimination (other PDL / custody)</a:t>
            </a:r>
          </a:p>
          <a:p>
            <a:pPr lvl="1"/>
            <a:r>
              <a:rPr lang="en-US" sz="2000" dirty="0"/>
              <a:t>Too burdensome</a:t>
            </a:r>
          </a:p>
          <a:p>
            <a:r>
              <a:rPr lang="en-US" sz="2400" dirty="0"/>
              <a:t>Other PDLs</a:t>
            </a:r>
          </a:p>
          <a:p>
            <a:pPr lvl="1"/>
            <a:r>
              <a:rPr lang="en-US" sz="2000" dirty="0"/>
              <a:t>Informal prison hierarchy</a:t>
            </a:r>
          </a:p>
          <a:p>
            <a:r>
              <a:rPr lang="en-US" sz="2400" dirty="0"/>
              <a:t>Medical Staff</a:t>
            </a:r>
          </a:p>
          <a:p>
            <a:pPr lvl="1"/>
            <a:r>
              <a:rPr lang="en-US" sz="2000" dirty="0"/>
              <a:t>Lack of addiction and HIV experts</a:t>
            </a:r>
          </a:p>
          <a:p>
            <a:pPr lvl="1"/>
            <a:r>
              <a:rPr lang="en-US" sz="2000" dirty="0"/>
              <a:t>Too busy / too complicated</a:t>
            </a:r>
          </a:p>
          <a:p>
            <a:r>
              <a:rPr lang="en-US" sz="2400" dirty="0"/>
              <a:t>Custodial Staff</a:t>
            </a:r>
          </a:p>
          <a:p>
            <a:pPr lvl="1"/>
            <a:r>
              <a:rPr lang="en-US" sz="2000" dirty="0"/>
              <a:t>Safety of movement</a:t>
            </a:r>
          </a:p>
          <a:p>
            <a:pPr lvl="1"/>
            <a:r>
              <a:rPr lang="en-US" sz="2000" dirty="0"/>
              <a:t>Negative attitudes</a:t>
            </a:r>
          </a:p>
        </p:txBody>
      </p:sp>
    </p:spTree>
    <p:extLst>
      <p:ext uri="{BB962C8B-B14F-4D97-AF65-F5344CB8AC3E}">
        <p14:creationId xmlns:p14="http://schemas.microsoft.com/office/powerpoint/2010/main" val="227251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5AD2-59C0-7276-2CE9-40BCFA0D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242"/>
            <a:ext cx="9144000" cy="1125537"/>
          </a:xfrm>
        </p:spPr>
        <p:txBody>
          <a:bodyPr/>
          <a:lstStyle/>
          <a:p>
            <a:r>
              <a:rPr lang="en-US" dirty="0"/>
              <a:t>Screen-Evaluate-Treat (SET) Strategy for Scaling Up OAT in Ukrainian Prisons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272B-171B-9B5C-BDD0-BA740C2F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Methadone introduced as a pilot project in a single prison in late 2019**</a:t>
            </a:r>
          </a:p>
          <a:p>
            <a:pPr lvl="1"/>
            <a:r>
              <a:rPr lang="en-US" dirty="0"/>
              <a:t>Volunteer – Rigorous Evaluation – Treatment </a:t>
            </a:r>
          </a:p>
          <a:p>
            <a:r>
              <a:rPr lang="en-US" dirty="0"/>
              <a:t>Two-site implementation plan (first time and recidivist prisons) – all PDL screened including new arrivals</a:t>
            </a:r>
          </a:p>
          <a:p>
            <a:pPr lvl="1"/>
            <a:r>
              <a:rPr lang="en-US" dirty="0"/>
              <a:t>Single-item screening </a:t>
            </a:r>
            <a:r>
              <a:rPr lang="en-US" dirty="0">
                <a:sym typeface="Wingdings" pitchFamily="2" charset="2"/>
              </a:rPr>
              <a:t> RODS for diagnosis  Brief Intervention  Brief telemedicine evaluation (co-screening for HIV/HCV)  Treatment initiation</a:t>
            </a:r>
          </a:p>
          <a:p>
            <a:pPr lvl="1"/>
            <a:r>
              <a:rPr lang="en-US" dirty="0">
                <a:sym typeface="Wingdings" pitchFamily="2" charset="2"/>
              </a:rPr>
              <a:t>Brief intervention  modest increase in interest</a:t>
            </a:r>
          </a:p>
          <a:p>
            <a:pPr lvl="1"/>
            <a:r>
              <a:rPr lang="en-US" dirty="0">
                <a:sym typeface="Wingdings" pitchFamily="2" charset="2"/>
              </a:rPr>
              <a:t>Time from screening to treatment (19  5 days)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607E-79F8-3735-10A1-68D2BDD3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26348"/>
            <a:ext cx="8785225" cy="1125537"/>
          </a:xfrm>
        </p:spPr>
        <p:txBody>
          <a:bodyPr/>
          <a:lstStyle/>
          <a:p>
            <a:r>
              <a:rPr lang="en-US" dirty="0"/>
              <a:t>Implementation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3991EC-A06E-37AA-F604-44C246F7F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67103"/>
              </p:ext>
            </p:extLst>
          </p:nvPr>
        </p:nvGraphicFramePr>
        <p:xfrm>
          <a:off x="179388" y="1412875"/>
          <a:ext cx="87852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9F5A93-30AE-F0F3-383B-B341F4217675}"/>
              </a:ext>
            </a:extLst>
          </p:cNvPr>
          <p:cNvSpPr txBox="1"/>
          <p:nvPr/>
        </p:nvSpPr>
        <p:spPr>
          <a:xfrm>
            <a:off x="4271375" y="4722313"/>
            <a:ext cx="9645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100%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E6E53-ACAE-7DE8-2662-14F0CDC79CFD}"/>
              </a:ext>
            </a:extLst>
          </p:cNvPr>
          <p:cNvSpPr txBox="1"/>
          <p:nvPr/>
        </p:nvSpPr>
        <p:spPr>
          <a:xfrm>
            <a:off x="5914372" y="5444059"/>
            <a:ext cx="9645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40.3%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AD0C3-7CF8-6D3C-1A9D-06534F434375}"/>
              </a:ext>
            </a:extLst>
          </p:cNvPr>
          <p:cNvSpPr txBox="1"/>
          <p:nvPr/>
        </p:nvSpPr>
        <p:spPr>
          <a:xfrm>
            <a:off x="7532317" y="5483528"/>
            <a:ext cx="9645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35.7%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45DDE7-0AF8-1A41-1931-F2AB3D4DF583}"/>
              </a:ext>
            </a:extLst>
          </p:cNvPr>
          <p:cNvGrpSpPr/>
          <p:nvPr/>
        </p:nvGrpSpPr>
        <p:grpSpPr>
          <a:xfrm>
            <a:off x="4935255" y="4108537"/>
            <a:ext cx="3720230" cy="1039660"/>
            <a:chOff x="4935255" y="4108537"/>
            <a:chExt cx="3720230" cy="1039660"/>
          </a:xfrm>
        </p:grpSpPr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9E769C99-BAAE-EB11-494A-10997F945F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5255" y="4484318"/>
              <a:ext cx="3093929" cy="663879"/>
            </a:xfrm>
            <a:prstGeom prst="bentConnector3">
              <a:avLst>
                <a:gd name="adj1" fmla="val 100202"/>
              </a:avLst>
            </a:prstGeom>
            <a:noFill/>
            <a:ln w="38100">
              <a:solidFill>
                <a:srgbClr val="FFFF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626C8F-BDF0-EB7E-582F-7E364060696A}"/>
                </a:ext>
              </a:extLst>
            </p:cNvPr>
            <p:cNvSpPr txBox="1"/>
            <p:nvPr/>
          </p:nvSpPr>
          <p:spPr>
            <a:xfrm>
              <a:off x="4935255" y="4108537"/>
              <a:ext cx="372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Implementation Gap (-64.3%)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20AF4B1-19F9-1A9A-C2A7-408E6624C7D9}"/>
              </a:ext>
            </a:extLst>
          </p:cNvPr>
          <p:cNvSpPr/>
          <p:nvPr/>
        </p:nvSpPr>
        <p:spPr bwMode="auto">
          <a:xfrm>
            <a:off x="2336103" y="1601892"/>
            <a:ext cx="4146116" cy="1022267"/>
          </a:xfrm>
          <a:prstGeom prst="roundRect">
            <a:avLst/>
          </a:prstGeom>
          <a:solidFill>
            <a:srgbClr val="3366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Other opportunities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:</a:t>
            </a:r>
          </a:p>
          <a:p>
            <a:pPr marL="457200" marR="0" indent="-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FFFF00"/>
                </a:solidFill>
              </a:rPr>
              <a:t>30 new HIV cases</a:t>
            </a:r>
          </a:p>
          <a:p>
            <a:pPr marL="457200" marR="0" indent="-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148 HCV Ab+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064B5A-E246-4FFB-B75A-EB3AE5638C72}"/>
              </a:ext>
            </a:extLst>
          </p:cNvPr>
          <p:cNvSpPr/>
          <p:nvPr/>
        </p:nvSpPr>
        <p:spPr bwMode="auto">
          <a:xfrm>
            <a:off x="4271375" y="2873131"/>
            <a:ext cx="4146116" cy="71580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00"/>
                </a:solidFill>
              </a:rPr>
              <a:t>Process improvements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:</a:t>
            </a:r>
          </a:p>
          <a:p>
            <a:pPr marL="457200" marR="0" indent="-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FFFF00"/>
                </a:solidFill>
              </a:rPr>
              <a:t>Re-assess for interest (+9)</a:t>
            </a:r>
          </a:p>
        </p:txBody>
      </p:sp>
    </p:spTree>
    <p:extLst>
      <p:ext uri="{BB962C8B-B14F-4D97-AF65-F5344CB8AC3E}">
        <p14:creationId xmlns:p14="http://schemas.microsoft.com/office/powerpoint/2010/main" val="19125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DF9F-6976-0B22-96E5-430933A0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57294"/>
            <a:ext cx="8785225" cy="1125537"/>
          </a:xfrm>
        </p:spPr>
        <p:txBody>
          <a:bodyPr/>
          <a:lstStyle/>
          <a:p>
            <a:r>
              <a:rPr lang="en-US" dirty="0"/>
              <a:t>Flow Chart of Activities for Methadone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6AAF6-D431-F9A0-1919-15166287E57B}"/>
              </a:ext>
            </a:extLst>
          </p:cNvPr>
          <p:cNvSpPr/>
          <p:nvPr/>
        </p:nvSpPr>
        <p:spPr bwMode="auto">
          <a:xfrm>
            <a:off x="267070" y="237994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MD Assess Risk (HIV, HCV, OUD) – 30 min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5600C-3B9A-2032-3C20-2176EE6FA76F}"/>
              </a:ext>
            </a:extLst>
          </p:cNvPr>
          <p:cNvSpPr/>
          <p:nvPr/>
        </p:nvSpPr>
        <p:spPr bwMode="auto">
          <a:xfrm>
            <a:off x="2523842" y="237994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Laboratory Testing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591BC-087C-6259-59ED-695C5CCEDEF0}"/>
              </a:ext>
            </a:extLst>
          </p:cNvPr>
          <p:cNvSpPr/>
          <p:nvPr/>
        </p:nvSpPr>
        <p:spPr bwMode="auto">
          <a:xfrm>
            <a:off x="4705458" y="237994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Confirm diagnosis by Narcologist (T)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D0750-2A0B-BD86-57CA-3B2A01C47652}"/>
              </a:ext>
            </a:extLst>
          </p:cNvPr>
          <p:cNvSpPr/>
          <p:nvPr/>
        </p:nvSpPr>
        <p:spPr bwMode="auto">
          <a:xfrm>
            <a:off x="6899600" y="237994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Screen for HIV and HCV (and TB)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6C771-86E7-F5BE-16EB-AC03E85ACF84}"/>
              </a:ext>
            </a:extLst>
          </p:cNvPr>
          <p:cNvSpPr/>
          <p:nvPr/>
        </p:nvSpPr>
        <p:spPr bwMode="auto">
          <a:xfrm>
            <a:off x="267070" y="398536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Physician observation daily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E600E-AFCB-0DC3-348D-972F079F8A4A}"/>
              </a:ext>
            </a:extLst>
          </p:cNvPr>
          <p:cNvSpPr/>
          <p:nvPr/>
        </p:nvSpPr>
        <p:spPr bwMode="auto">
          <a:xfrm>
            <a:off x="2523842" y="398536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Initiate Treatment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73645-0409-DE12-8F10-CE6FE17B4FC2}"/>
              </a:ext>
            </a:extLst>
          </p:cNvPr>
          <p:cNvSpPr/>
          <p:nvPr/>
        </p:nvSpPr>
        <p:spPr bwMode="auto">
          <a:xfrm>
            <a:off x="4705458" y="398536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Psychological Counseling &amp; Motivation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D31F8-8072-ACE7-0F50-4AE2155BADB8}"/>
              </a:ext>
            </a:extLst>
          </p:cNvPr>
          <p:cNvSpPr/>
          <p:nvPr/>
        </p:nvSpPr>
        <p:spPr bwMode="auto">
          <a:xfrm>
            <a:off x="6899600" y="398536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Review 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Results by MD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4D87DD-97C5-685D-E21F-290B540C0591}"/>
              </a:ext>
            </a:extLst>
          </p:cNvPr>
          <p:cNvCxnSpPr>
            <a:stCxn id="7" idx="3"/>
            <a:endCxn id="9" idx="1"/>
          </p:cNvCxnSpPr>
          <p:nvPr/>
        </p:nvCxnSpPr>
        <p:spPr bwMode="auto">
          <a:xfrm>
            <a:off x="2079320" y="2812093"/>
            <a:ext cx="444522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F55B5C-0E5A-8B6D-3D2A-21E67454152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4336092" y="2812093"/>
            <a:ext cx="369366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F0199E-FF08-8B5E-FDB3-ADE3DC54CEE9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>
            <a:off x="6517708" y="2812093"/>
            <a:ext cx="381892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D8C52E-F607-6862-FA09-1C486A90E9D1}"/>
              </a:ext>
            </a:extLst>
          </p:cNvPr>
          <p:cNvCxnSpPr>
            <a:stCxn id="11" idx="2"/>
            <a:endCxn id="15" idx="0"/>
          </p:cNvCxnSpPr>
          <p:nvPr/>
        </p:nvCxnSpPr>
        <p:spPr bwMode="auto">
          <a:xfrm>
            <a:off x="7805725" y="3244241"/>
            <a:ext cx="0" cy="741124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E01957-E343-F0C7-3B7C-E13E07F8FC23}"/>
              </a:ext>
            </a:extLst>
          </p:cNvPr>
          <p:cNvCxnSpPr>
            <a:stCxn id="15" idx="1"/>
            <a:endCxn id="14" idx="3"/>
          </p:cNvCxnSpPr>
          <p:nvPr/>
        </p:nvCxnSpPr>
        <p:spPr bwMode="auto">
          <a:xfrm flipH="1">
            <a:off x="6517708" y="4417513"/>
            <a:ext cx="381892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B52579-F3F7-F73B-849A-833A7910BC15}"/>
              </a:ext>
            </a:extLst>
          </p:cNvPr>
          <p:cNvCxnSpPr>
            <a:stCxn id="14" idx="1"/>
            <a:endCxn id="13" idx="3"/>
          </p:cNvCxnSpPr>
          <p:nvPr/>
        </p:nvCxnSpPr>
        <p:spPr bwMode="auto">
          <a:xfrm flipH="1">
            <a:off x="4336092" y="4417513"/>
            <a:ext cx="369366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E3D657-91BA-CA80-14A4-96715B43FF33}"/>
              </a:ext>
            </a:extLst>
          </p:cNvPr>
          <p:cNvCxnSpPr>
            <a:stCxn id="13" idx="1"/>
            <a:endCxn id="12" idx="3"/>
          </p:cNvCxnSpPr>
          <p:nvPr/>
        </p:nvCxnSpPr>
        <p:spPr bwMode="auto">
          <a:xfrm flipH="1">
            <a:off x="2079320" y="4417513"/>
            <a:ext cx="444522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941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EFB8-84D2-6A09-885D-A5B41FC4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32242"/>
            <a:ext cx="8785225" cy="1125537"/>
          </a:xfrm>
        </p:spPr>
        <p:txBody>
          <a:bodyPr/>
          <a:lstStyle/>
          <a:p>
            <a:r>
              <a:rPr lang="en-US" dirty="0"/>
              <a:t>People Deprived of Liberty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DD44-2959-3BB5-537E-4446F998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3607496"/>
            <a:ext cx="8785225" cy="3025078"/>
          </a:xfrm>
        </p:spPr>
        <p:txBody>
          <a:bodyPr/>
          <a:lstStyle/>
          <a:p>
            <a:r>
              <a:rPr lang="en-US" dirty="0"/>
              <a:t>Global HIV prevalence: 4.4%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Six-fold higher than in the community </a:t>
            </a:r>
          </a:p>
          <a:p>
            <a:pPr lvl="1"/>
            <a:r>
              <a:rPr lang="en-US" dirty="0"/>
              <a:t>Higher among women than men</a:t>
            </a:r>
          </a:p>
          <a:p>
            <a:r>
              <a:rPr lang="en-US" dirty="0"/>
              <a:t>Global HCV prevalence: 17.7% (15.0-20.7%)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Highest in Australia (28.4%) and Europe (25.1%)</a:t>
            </a:r>
          </a:p>
          <a:p>
            <a:endParaRPr lang="en-US" dirty="0"/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C7DC35FE-A915-9B38-CA02-600A2B99C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2" y="1345678"/>
            <a:ext cx="7404100" cy="212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5BB50-95AC-82EA-5AD5-54CB04BD5734}"/>
              </a:ext>
            </a:extLst>
          </p:cNvPr>
          <p:cNvSpPr txBox="1"/>
          <p:nvPr/>
        </p:nvSpPr>
        <p:spPr>
          <a:xfrm>
            <a:off x="2830882" y="1352811"/>
            <a:ext cx="3407080" cy="341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PDL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06967-0AE3-FEFA-C804-9A0EF9AEB9E2}"/>
              </a:ext>
            </a:extLst>
          </p:cNvPr>
          <p:cNvSpPr txBox="1"/>
          <p:nvPr/>
        </p:nvSpPr>
        <p:spPr>
          <a:xfrm>
            <a:off x="5636712" y="3194137"/>
            <a:ext cx="27250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UNAIDS,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D4D2A-74B2-BE28-D6BE-F39116D5912E}"/>
              </a:ext>
            </a:extLst>
          </p:cNvPr>
          <p:cNvSpPr txBox="1"/>
          <p:nvPr/>
        </p:nvSpPr>
        <p:spPr>
          <a:xfrm>
            <a:off x="1791221" y="6263014"/>
            <a:ext cx="711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UNAIDS, 2021; </a:t>
            </a:r>
            <a:r>
              <a:rPr lang="en-US" sz="2000" i="1" dirty="0" err="1"/>
              <a:t>Salari</a:t>
            </a:r>
            <a:r>
              <a:rPr lang="en-US" sz="2000" i="1" dirty="0"/>
              <a:t>, Arch </a:t>
            </a:r>
            <a:r>
              <a:rPr lang="en-US" sz="2000" i="1" dirty="0" err="1"/>
              <a:t>Virol</a:t>
            </a:r>
            <a:r>
              <a:rPr lang="en-US" sz="2000" i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73083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DF9F-6976-0B22-96E5-430933A0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57294"/>
            <a:ext cx="8785225" cy="1125537"/>
          </a:xfrm>
        </p:spPr>
        <p:txBody>
          <a:bodyPr/>
          <a:lstStyle/>
          <a:p>
            <a:r>
              <a:rPr lang="en-US" dirty="0"/>
              <a:t>Revised Flow Chart of Activities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6AAF6-D431-F9A0-1919-15166287E57B}"/>
              </a:ext>
            </a:extLst>
          </p:cNvPr>
          <p:cNvSpPr/>
          <p:nvPr/>
        </p:nvSpPr>
        <p:spPr bwMode="auto">
          <a:xfrm>
            <a:off x="267070" y="187890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SISQ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5600C-3B9A-2032-3C20-2176EE6FA76F}"/>
              </a:ext>
            </a:extLst>
          </p:cNvPr>
          <p:cNvSpPr/>
          <p:nvPr/>
        </p:nvSpPr>
        <p:spPr bwMode="auto">
          <a:xfrm>
            <a:off x="267070" y="2912301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(+)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itchFamily="2" charset="2"/>
              </a:rPr>
              <a:t> RODS to confirm (8 items)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4591BC-087C-6259-59ED-695C5CCEDEF0}"/>
              </a:ext>
            </a:extLst>
          </p:cNvPr>
          <p:cNvSpPr/>
          <p:nvPr/>
        </p:nvSpPr>
        <p:spPr bwMode="auto">
          <a:xfrm>
            <a:off x="2523842" y="2395603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Brief Motivation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 Decision aid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D0750-2A0B-BD86-57CA-3B2A01C47652}"/>
              </a:ext>
            </a:extLst>
          </p:cNvPr>
          <p:cNvSpPr/>
          <p:nvPr/>
        </p:nvSpPr>
        <p:spPr bwMode="auto">
          <a:xfrm>
            <a:off x="6899600" y="237994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Laboratory Testing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D31F8-8072-ACE7-0F50-4AE2155BADB8}"/>
              </a:ext>
            </a:extLst>
          </p:cNvPr>
          <p:cNvSpPr/>
          <p:nvPr/>
        </p:nvSpPr>
        <p:spPr bwMode="auto">
          <a:xfrm>
            <a:off x="6899600" y="3985365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Nursing Dispensation &amp; Checklist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F55B5C-0E5A-8B6D-3D2A-21E674541525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2090597" y="2827751"/>
            <a:ext cx="433245" cy="2870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F0199E-FF08-8B5E-FDB3-ADE3DC54CEE9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 flipV="1">
            <a:off x="4336092" y="2812093"/>
            <a:ext cx="2563508" cy="15658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D8C52E-F607-6862-FA09-1C486A90E9D1}"/>
              </a:ext>
            </a:extLst>
          </p:cNvPr>
          <p:cNvCxnSpPr>
            <a:stCxn id="11" idx="2"/>
            <a:endCxn id="15" idx="0"/>
          </p:cNvCxnSpPr>
          <p:nvPr/>
        </p:nvCxnSpPr>
        <p:spPr bwMode="auto">
          <a:xfrm>
            <a:off x="7805725" y="3244241"/>
            <a:ext cx="0" cy="741124"/>
          </a:xfrm>
          <a:prstGeom prst="straightConnector1">
            <a:avLst/>
          </a:prstGeom>
          <a:noFill/>
          <a:ln w="57150">
            <a:solidFill>
              <a:srgbClr val="FFFF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AD16C5-1CAA-AEB3-6518-0234E9979984}"/>
              </a:ext>
            </a:extLst>
          </p:cNvPr>
          <p:cNvSpPr/>
          <p:nvPr/>
        </p:nvSpPr>
        <p:spPr bwMode="auto">
          <a:xfrm>
            <a:off x="101023" y="1723372"/>
            <a:ext cx="2143375" cy="2261984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60645405-DA39-26F6-C5B7-5BCE6C2D6D76}"/>
              </a:ext>
            </a:extLst>
          </p:cNvPr>
          <p:cNvSpPr/>
          <p:nvPr/>
        </p:nvSpPr>
        <p:spPr bwMode="auto">
          <a:xfrm rot="10800000">
            <a:off x="942394" y="2645585"/>
            <a:ext cx="461602" cy="391473"/>
          </a:xfrm>
          <a:prstGeom prst="triangle">
            <a:avLst/>
          </a:prstGeom>
          <a:solidFill>
            <a:srgbClr val="7030A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1BA37-AC2A-0649-1EDC-54851FCC7911}"/>
              </a:ext>
            </a:extLst>
          </p:cNvPr>
          <p:cNvCxnSpPr/>
          <p:nvPr/>
        </p:nvCxnSpPr>
        <p:spPr bwMode="auto">
          <a:xfrm>
            <a:off x="2079320" y="1878905"/>
            <a:ext cx="0" cy="1897692"/>
          </a:xfrm>
          <a:prstGeom prst="line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BB06-3F92-3398-C754-BFBBB33823CD}"/>
              </a:ext>
            </a:extLst>
          </p:cNvPr>
          <p:cNvSpPr/>
          <p:nvPr/>
        </p:nvSpPr>
        <p:spPr bwMode="auto">
          <a:xfrm>
            <a:off x="4640738" y="1828292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Telemedicine with Narcologist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274638-5843-F0DE-446E-8710369EBE79}"/>
              </a:ext>
            </a:extLst>
          </p:cNvPr>
          <p:cNvSpPr/>
          <p:nvPr/>
        </p:nvSpPr>
        <p:spPr bwMode="auto">
          <a:xfrm>
            <a:off x="4474691" y="1722863"/>
            <a:ext cx="2101472" cy="2261984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5824984B-A3FF-F662-1BC6-AD5723FC99AA}"/>
              </a:ext>
            </a:extLst>
          </p:cNvPr>
          <p:cNvSpPr/>
          <p:nvPr/>
        </p:nvSpPr>
        <p:spPr bwMode="auto">
          <a:xfrm rot="10800000">
            <a:off x="5316062" y="2594972"/>
            <a:ext cx="461602" cy="391473"/>
          </a:xfrm>
          <a:prstGeom prst="triangle">
            <a:avLst/>
          </a:prstGeom>
          <a:solidFill>
            <a:srgbClr val="7030A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3B6F1-E1D8-8D59-192D-A3F29C5EF346}"/>
              </a:ext>
            </a:extLst>
          </p:cNvPr>
          <p:cNvCxnSpPr/>
          <p:nvPr/>
        </p:nvCxnSpPr>
        <p:spPr bwMode="auto">
          <a:xfrm>
            <a:off x="6452988" y="1828292"/>
            <a:ext cx="0" cy="1897692"/>
          </a:xfrm>
          <a:prstGeom prst="line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FBAAE7E-D9FB-566B-6BC0-3C9400F92EE6}"/>
              </a:ext>
            </a:extLst>
          </p:cNvPr>
          <p:cNvSpPr/>
          <p:nvPr/>
        </p:nvSpPr>
        <p:spPr bwMode="auto">
          <a:xfrm>
            <a:off x="4646814" y="3002371"/>
            <a:ext cx="1812250" cy="8642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Initiate Treatment</a:t>
            </a:r>
          </a:p>
        </p:txBody>
      </p:sp>
    </p:spTree>
    <p:extLst>
      <p:ext uri="{BB962C8B-B14F-4D97-AF65-F5344CB8AC3E}">
        <p14:creationId xmlns:p14="http://schemas.microsoft.com/office/powerpoint/2010/main" val="30817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6919-8ABE-A729-8ED3-FEBCC18F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4664"/>
            <a:ext cx="8785225" cy="1125537"/>
          </a:xfrm>
        </p:spPr>
        <p:txBody>
          <a:bodyPr/>
          <a:lstStyle/>
          <a:p>
            <a:r>
              <a:rPr lang="en-US" dirty="0"/>
              <a:t>Pilot Study of Screening and Treatment Before Release from Prison (Moldova)</a:t>
            </a:r>
          </a:p>
        </p:txBody>
      </p:sp>
      <p:pic>
        <p:nvPicPr>
          <p:cNvPr id="130050" name="Picture 2">
            <a:extLst>
              <a:ext uri="{FF2B5EF4-FFF2-40B4-BE49-F238E27FC236}">
                <a16:creationId xmlns:a16="http://schemas.microsoft.com/office/drawing/2014/main" id="{2B2090AD-0644-7883-3CA2-9E00827C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62"/>
            <a:ext cx="91440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554A7-D5FF-B4BD-0A05-77D8EBFB617B}"/>
              </a:ext>
            </a:extLst>
          </p:cNvPr>
          <p:cNvSpPr txBox="1"/>
          <p:nvPr/>
        </p:nvSpPr>
        <p:spPr>
          <a:xfrm>
            <a:off x="4572000" y="6463430"/>
            <a:ext cx="418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/>
              <a:t>Dorgay</a:t>
            </a:r>
            <a:r>
              <a:rPr lang="en-US" sz="2000" i="1" dirty="0"/>
              <a:t> C, IJDP,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FE371-6EE6-1014-F835-7C886754A6FB}"/>
              </a:ext>
            </a:extLst>
          </p:cNvPr>
          <p:cNvSpPr txBox="1"/>
          <p:nvPr/>
        </p:nvSpPr>
        <p:spPr>
          <a:xfrm>
            <a:off x="6350696" y="4058433"/>
            <a:ext cx="801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34%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B28496-F192-0036-6776-CA5EB99BFD4E}"/>
              </a:ext>
            </a:extLst>
          </p:cNvPr>
          <p:cNvGrpSpPr/>
          <p:nvPr/>
        </p:nvGrpSpPr>
        <p:grpSpPr>
          <a:xfrm>
            <a:off x="2855934" y="2154477"/>
            <a:ext cx="3895595" cy="1903956"/>
            <a:chOff x="2855934" y="2154477"/>
            <a:chExt cx="3895595" cy="1903956"/>
          </a:xfrm>
        </p:grpSpPr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B18AC6B4-3D7B-29B8-5348-53201560CEE3}"/>
                </a:ext>
              </a:extLst>
            </p:cNvPr>
            <p:cNvCxnSpPr>
              <a:endCxn id="5" idx="0"/>
            </p:cNvCxnSpPr>
            <p:nvPr/>
          </p:nvCxnSpPr>
          <p:spPr bwMode="auto">
            <a:xfrm>
              <a:off x="2855934" y="2492679"/>
              <a:ext cx="3895595" cy="1565754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6F5DF8-A431-0294-3B4F-BD56E228C8FA}"/>
                </a:ext>
              </a:extLst>
            </p:cNvPr>
            <p:cNvSpPr txBox="1"/>
            <p:nvPr/>
          </p:nvSpPr>
          <p:spPr>
            <a:xfrm>
              <a:off x="3006247" y="2154477"/>
              <a:ext cx="374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Implementation gap: 66%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A41C9F0-AECD-91E2-FE2F-414B50420F71}"/>
              </a:ext>
            </a:extLst>
          </p:cNvPr>
          <p:cNvSpPr/>
          <p:nvPr/>
        </p:nvSpPr>
        <p:spPr bwMode="auto">
          <a:xfrm>
            <a:off x="3281819" y="2953012"/>
            <a:ext cx="2855934" cy="194166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Process Changes</a:t>
            </a:r>
          </a:p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Decision aid</a:t>
            </a:r>
          </a:p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Hierarchy</a:t>
            </a:r>
          </a:p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Post-release reassessment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62EC-3759-1148-A7D9-3D674F79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6672"/>
            <a:ext cx="8785225" cy="1125537"/>
          </a:xfrm>
        </p:spPr>
        <p:txBody>
          <a:bodyPr/>
          <a:lstStyle/>
          <a:p>
            <a:r>
              <a:rPr lang="en-US" dirty="0"/>
              <a:t>Methadone Dose at the Time of Release Predicts Treatment Retention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FFFD43-3319-D94C-977A-838F81B56615}"/>
              </a:ext>
            </a:extLst>
          </p:cNvPr>
          <p:cNvSpPr/>
          <p:nvPr/>
        </p:nvSpPr>
        <p:spPr bwMode="auto">
          <a:xfrm>
            <a:off x="6757988" y="2300288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D4F7A-8DC1-3645-830B-E4D0A83D53F5}"/>
              </a:ext>
            </a:extLst>
          </p:cNvPr>
          <p:cNvSpPr txBox="1"/>
          <p:nvPr/>
        </p:nvSpPr>
        <p:spPr>
          <a:xfrm>
            <a:off x="3786188" y="6361113"/>
            <a:ext cx="51784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/>
              <a:t>Ahmad A et al, IDJP, under 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FF084-1EA0-7BA1-9433-FFF748E1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7" y="1364455"/>
            <a:ext cx="8785225" cy="4941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D9A8E-55CB-9D76-4492-1F865FEA589F}"/>
              </a:ext>
            </a:extLst>
          </p:cNvPr>
          <p:cNvSpPr txBox="1"/>
          <p:nvPr/>
        </p:nvSpPr>
        <p:spPr>
          <a:xfrm>
            <a:off x="1394460" y="1623060"/>
            <a:ext cx="1508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N=192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FE00E-7FE6-DFCB-BA19-3AC06C74CDF2}"/>
              </a:ext>
            </a:extLst>
          </p:cNvPr>
          <p:cNvSpPr txBox="1"/>
          <p:nvPr/>
        </p:nvSpPr>
        <p:spPr>
          <a:xfrm>
            <a:off x="7672388" y="4123318"/>
            <a:ext cx="1508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(N=77)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9E774-4F4E-BA07-3580-29C59C8FA0B6}"/>
              </a:ext>
            </a:extLst>
          </p:cNvPr>
          <p:cNvSpPr txBox="1"/>
          <p:nvPr/>
        </p:nvSpPr>
        <p:spPr>
          <a:xfrm>
            <a:off x="7455853" y="4603019"/>
            <a:ext cx="1508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(N=115)</a:t>
            </a:r>
          </a:p>
        </p:txBody>
      </p:sp>
    </p:spTree>
    <p:extLst>
      <p:ext uri="{BB962C8B-B14F-4D97-AF65-F5344CB8AC3E}">
        <p14:creationId xmlns:p14="http://schemas.microsoft.com/office/powerpoint/2010/main" val="286819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B785-2ED8-CE69-30DF-230974BF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98"/>
            <a:ext cx="9235440" cy="1125537"/>
          </a:xfrm>
        </p:spPr>
        <p:txBody>
          <a:bodyPr/>
          <a:lstStyle/>
          <a:p>
            <a:r>
              <a:rPr lang="en-US" sz="3200" dirty="0"/>
              <a:t>Methadone Prescribed in Prison Predicts Linkage to HIV Care for PDL with HIV and OUD</a:t>
            </a:r>
          </a:p>
        </p:txBody>
      </p:sp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3515823-A7B9-FE1E-74C1-A19FDBCD2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9" t="18883" r="580"/>
          <a:stretch/>
        </p:blipFill>
        <p:spPr>
          <a:xfrm>
            <a:off x="175954" y="1540701"/>
            <a:ext cx="8792092" cy="4875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64E2C-2321-59F1-D9D6-7E62F6856D78}"/>
              </a:ext>
            </a:extLst>
          </p:cNvPr>
          <p:cNvSpPr txBox="1"/>
          <p:nvPr/>
        </p:nvSpPr>
        <p:spPr>
          <a:xfrm>
            <a:off x="1377863" y="1728592"/>
            <a:ext cx="164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N=296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18C95-243C-2B4E-BFB0-751A79E520E2}"/>
              </a:ext>
            </a:extLst>
          </p:cNvPr>
          <p:cNvSpPr txBox="1"/>
          <p:nvPr/>
        </p:nvSpPr>
        <p:spPr>
          <a:xfrm>
            <a:off x="6392032" y="1700920"/>
            <a:ext cx="284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Methadone (N=218)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13251-1E32-8C5C-4587-C01EC377D034}"/>
              </a:ext>
            </a:extLst>
          </p:cNvPr>
          <p:cNvSpPr txBox="1"/>
          <p:nvPr/>
        </p:nvSpPr>
        <p:spPr>
          <a:xfrm>
            <a:off x="6124638" y="2969135"/>
            <a:ext cx="284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Methadone (N=78)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E3743-5EE8-EBBF-996D-1A93BB25FC96}"/>
              </a:ext>
            </a:extLst>
          </p:cNvPr>
          <p:cNvSpPr txBox="1"/>
          <p:nvPr/>
        </p:nvSpPr>
        <p:spPr>
          <a:xfrm>
            <a:off x="2368919" y="4760077"/>
            <a:ext cx="76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48CC8-A5B3-FFC1-B37E-CC94A9CC138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18773" y="1540701"/>
            <a:ext cx="0" cy="4421688"/>
          </a:xfrm>
          <a:prstGeom prst="line">
            <a:avLst/>
          </a:prstGeom>
          <a:noFill/>
          <a:ln w="38100">
            <a:solidFill>
              <a:srgbClr val="7030A0"/>
            </a:solidFill>
            <a:prstDash val="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057749-CFCF-E5AD-4687-6596070A21A4}"/>
              </a:ext>
            </a:extLst>
          </p:cNvPr>
          <p:cNvSpPr txBox="1"/>
          <p:nvPr/>
        </p:nvSpPr>
        <p:spPr>
          <a:xfrm>
            <a:off x="2388458" y="3338467"/>
            <a:ext cx="76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118972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72BC-6C9D-2C55-2AF4-9428517FC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41425"/>
            <a:ext cx="8785225" cy="5219700"/>
          </a:xfrm>
        </p:spPr>
        <p:txBody>
          <a:bodyPr/>
          <a:lstStyle/>
          <a:p>
            <a:r>
              <a:rPr lang="en-US" dirty="0"/>
              <a:t>Screening should be </a:t>
            </a:r>
            <a:r>
              <a:rPr lang="en-US" i="1" dirty="0">
                <a:solidFill>
                  <a:srgbClr val="FFFF00"/>
                </a:solidFill>
              </a:rPr>
              <a:t>universal</a:t>
            </a:r>
            <a:r>
              <a:rPr lang="en-US" dirty="0"/>
              <a:t> and </a:t>
            </a:r>
            <a:r>
              <a:rPr lang="en-US" i="1" dirty="0">
                <a:solidFill>
                  <a:srgbClr val="FFFF00"/>
                </a:solidFill>
              </a:rPr>
              <a:t>bundled</a:t>
            </a:r>
            <a:r>
              <a:rPr lang="en-US" dirty="0"/>
              <a:t>, followed by evaluation/engagement, treatment and continuity post-release</a:t>
            </a:r>
          </a:p>
          <a:p>
            <a:pPr lvl="1"/>
            <a:r>
              <a:rPr lang="en-US" dirty="0"/>
              <a:t>Comorbid conditions are common in PDL</a:t>
            </a:r>
          </a:p>
          <a:p>
            <a:pPr lvl="1"/>
            <a:r>
              <a:rPr lang="en-US" dirty="0"/>
              <a:t>Better treatment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decarceration</a:t>
            </a:r>
            <a:r>
              <a:rPr lang="en-US" dirty="0">
                <a:sym typeface="Wingdings" pitchFamily="2" charset="2"/>
              </a:rPr>
              <a:t> (decriminalization)</a:t>
            </a:r>
            <a:endParaRPr lang="en-US" dirty="0"/>
          </a:p>
          <a:p>
            <a:r>
              <a:rPr lang="en-US" dirty="0"/>
              <a:t>Guidelines should be a “living” document that change by </a:t>
            </a:r>
            <a:r>
              <a:rPr lang="en-US" i="1" dirty="0">
                <a:solidFill>
                  <a:srgbClr val="FFFF00"/>
                </a:solidFill>
              </a:rPr>
              <a:t>process improvement strategies</a:t>
            </a:r>
            <a:r>
              <a:rPr lang="en-US" dirty="0"/>
              <a:t> for real-time and more effective implementation</a:t>
            </a:r>
          </a:p>
          <a:p>
            <a:r>
              <a:rPr lang="en-US" dirty="0"/>
              <a:t>Care is “mostly” simplified for HIV/HCV/OUD</a:t>
            </a:r>
          </a:p>
          <a:p>
            <a:pPr lvl="1"/>
            <a:r>
              <a:rPr lang="en-US" dirty="0"/>
              <a:t>Telemedicine</a:t>
            </a:r>
          </a:p>
          <a:p>
            <a:pPr lvl="1"/>
            <a:r>
              <a:rPr lang="en-US" dirty="0"/>
              <a:t>Project ECHO</a:t>
            </a:r>
          </a:p>
        </p:txBody>
      </p:sp>
      <p:pic>
        <p:nvPicPr>
          <p:cNvPr id="128002" name="Picture 2" descr="Top Key Takeaway Stock Vectors, Illustrations &amp; Clip Art - iStock | Key,  Summary, Decision">
            <a:extLst>
              <a:ext uri="{FF2B5EF4-FFF2-40B4-BE49-F238E27FC236}">
                <a16:creationId xmlns:a16="http://schemas.microsoft.com/office/drawing/2014/main" id="{179A56EB-3B75-DDCA-1D8E-963F54276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37251" r="19377" b="37251"/>
          <a:stretch/>
        </p:blipFill>
        <p:spPr bwMode="auto">
          <a:xfrm>
            <a:off x="0" y="0"/>
            <a:ext cx="5150223" cy="12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6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52400" y="0"/>
            <a:ext cx="8872537" cy="6858000"/>
            <a:chOff x="271463" y="609600"/>
            <a:chExt cx="8437562" cy="5776913"/>
          </a:xfrm>
        </p:grpSpPr>
        <p:sp>
          <p:nvSpPr>
            <p:cNvPr id="141317" name="AutoShape 3"/>
            <p:cNvSpPr>
              <a:spLocks noChangeArrowheads="1"/>
            </p:cNvSpPr>
            <p:nvPr/>
          </p:nvSpPr>
          <p:spPr bwMode="auto">
            <a:xfrm>
              <a:off x="4203818" y="800100"/>
              <a:ext cx="4262521" cy="2095500"/>
            </a:xfrm>
            <a:prstGeom prst="curvedDownArrow">
              <a:avLst>
                <a:gd name="adj1" fmla="val 45773"/>
                <a:gd name="adj2" fmla="val 91545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18" name="AutoShape 4"/>
            <p:cNvSpPr>
              <a:spLocks noChangeArrowheads="1"/>
            </p:cNvSpPr>
            <p:nvPr/>
          </p:nvSpPr>
          <p:spPr bwMode="auto">
            <a:xfrm>
              <a:off x="2191784" y="800100"/>
              <a:ext cx="3966219" cy="1968500"/>
            </a:xfrm>
            <a:prstGeom prst="curvedDownArrow">
              <a:avLst>
                <a:gd name="adj1" fmla="val 45339"/>
                <a:gd name="adj2" fmla="val 90677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19" name="Rectangle 6"/>
            <p:cNvSpPr>
              <a:spLocks noChangeArrowheads="1"/>
            </p:cNvSpPr>
            <p:nvPr/>
          </p:nvSpPr>
          <p:spPr bwMode="auto">
            <a:xfrm>
              <a:off x="3072226" y="3017838"/>
              <a:ext cx="4282274" cy="70961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4800">
                  <a:solidFill>
                    <a:srgbClr val="FF3300"/>
                  </a:solidFill>
                  <a:latin typeface="Arial Rounded MT Bold" charset="0"/>
                </a:rPr>
                <a:t>McPrison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41320" name="Rectangle 7"/>
            <p:cNvSpPr>
              <a:spLocks noChangeArrowheads="1"/>
            </p:cNvSpPr>
            <p:nvPr/>
          </p:nvSpPr>
          <p:spPr bwMode="auto">
            <a:xfrm>
              <a:off x="3079280" y="4143375"/>
              <a:ext cx="1835664" cy="3540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 Rounded MT Bold" charset="0"/>
                </a:rPr>
                <a:t>Sentenced</a:t>
              </a:r>
            </a:p>
          </p:txBody>
        </p:sp>
        <p:sp>
          <p:nvSpPr>
            <p:cNvPr id="141321" name="Rectangle 8"/>
            <p:cNvSpPr>
              <a:spLocks noChangeArrowheads="1"/>
            </p:cNvSpPr>
            <p:nvPr/>
          </p:nvSpPr>
          <p:spPr bwMode="auto">
            <a:xfrm>
              <a:off x="5506138" y="4143375"/>
              <a:ext cx="1894924" cy="3540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 Rounded MT Bold" charset="0"/>
                </a:rPr>
                <a:t>Released</a:t>
              </a:r>
            </a:p>
          </p:txBody>
        </p:sp>
        <p:sp>
          <p:nvSpPr>
            <p:cNvPr id="141322" name="Line 9"/>
            <p:cNvSpPr>
              <a:spLocks noChangeShapeType="1"/>
            </p:cNvSpPr>
            <p:nvPr/>
          </p:nvSpPr>
          <p:spPr bwMode="auto">
            <a:xfrm>
              <a:off x="3316322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3" name="Line 10"/>
            <p:cNvSpPr>
              <a:spLocks noChangeShapeType="1"/>
            </p:cNvSpPr>
            <p:nvPr/>
          </p:nvSpPr>
          <p:spPr bwMode="auto">
            <a:xfrm>
              <a:off x="3494104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4" name="Line 11"/>
            <p:cNvSpPr>
              <a:spLocks noChangeShapeType="1"/>
            </p:cNvSpPr>
            <p:nvPr/>
          </p:nvSpPr>
          <p:spPr bwMode="auto">
            <a:xfrm>
              <a:off x="3671885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5" name="Line 12"/>
            <p:cNvSpPr>
              <a:spLocks noChangeShapeType="1"/>
            </p:cNvSpPr>
            <p:nvPr/>
          </p:nvSpPr>
          <p:spPr bwMode="auto">
            <a:xfrm>
              <a:off x="3848256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6" name="Line 13"/>
            <p:cNvSpPr>
              <a:spLocks noChangeShapeType="1"/>
            </p:cNvSpPr>
            <p:nvPr/>
          </p:nvSpPr>
          <p:spPr bwMode="auto">
            <a:xfrm>
              <a:off x="4026037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7" name="Line 14"/>
            <p:cNvSpPr>
              <a:spLocks noChangeShapeType="1"/>
            </p:cNvSpPr>
            <p:nvPr/>
          </p:nvSpPr>
          <p:spPr bwMode="auto">
            <a:xfrm>
              <a:off x="4203818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8" name="Line 15"/>
            <p:cNvSpPr>
              <a:spLocks noChangeShapeType="1"/>
            </p:cNvSpPr>
            <p:nvPr/>
          </p:nvSpPr>
          <p:spPr bwMode="auto">
            <a:xfrm>
              <a:off x="4381600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29" name="Line 16"/>
            <p:cNvSpPr>
              <a:spLocks noChangeShapeType="1"/>
            </p:cNvSpPr>
            <p:nvPr/>
          </p:nvSpPr>
          <p:spPr bwMode="auto">
            <a:xfrm>
              <a:off x="4559381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0" name="Line 17"/>
            <p:cNvSpPr>
              <a:spLocks noChangeShapeType="1"/>
            </p:cNvSpPr>
            <p:nvPr/>
          </p:nvSpPr>
          <p:spPr bwMode="auto">
            <a:xfrm>
              <a:off x="5802440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1" name="Line 18"/>
            <p:cNvSpPr>
              <a:spLocks noChangeShapeType="1"/>
            </p:cNvSpPr>
            <p:nvPr/>
          </p:nvSpPr>
          <p:spPr bwMode="auto">
            <a:xfrm>
              <a:off x="5980222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2" name="Line 19"/>
            <p:cNvSpPr>
              <a:spLocks noChangeShapeType="1"/>
            </p:cNvSpPr>
            <p:nvPr/>
          </p:nvSpPr>
          <p:spPr bwMode="auto">
            <a:xfrm>
              <a:off x="6158003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3" name="Line 20"/>
            <p:cNvSpPr>
              <a:spLocks noChangeShapeType="1"/>
            </p:cNvSpPr>
            <p:nvPr/>
          </p:nvSpPr>
          <p:spPr bwMode="auto">
            <a:xfrm>
              <a:off x="6335784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4" name="Line 21"/>
            <p:cNvSpPr>
              <a:spLocks noChangeShapeType="1"/>
            </p:cNvSpPr>
            <p:nvPr/>
          </p:nvSpPr>
          <p:spPr bwMode="auto">
            <a:xfrm>
              <a:off x="6512155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5" name="Line 22"/>
            <p:cNvSpPr>
              <a:spLocks noChangeShapeType="1"/>
            </p:cNvSpPr>
            <p:nvPr/>
          </p:nvSpPr>
          <p:spPr bwMode="auto">
            <a:xfrm>
              <a:off x="6689936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6" name="Line 23"/>
            <p:cNvSpPr>
              <a:spLocks noChangeShapeType="1"/>
            </p:cNvSpPr>
            <p:nvPr/>
          </p:nvSpPr>
          <p:spPr bwMode="auto">
            <a:xfrm>
              <a:off x="6867718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37" name="Line 24"/>
            <p:cNvSpPr>
              <a:spLocks noChangeShapeType="1"/>
            </p:cNvSpPr>
            <p:nvPr/>
          </p:nvSpPr>
          <p:spPr bwMode="auto">
            <a:xfrm>
              <a:off x="7045499" y="4546600"/>
              <a:ext cx="0" cy="7620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1339" name="Picture 27" descr="hamb"/>
            <p:cNvPicPr>
              <a:picLocks noChangeAspect="1" noChangeArrowheads="1"/>
            </p:cNvPicPr>
            <p:nvPr/>
          </p:nvPicPr>
          <p:blipFill>
            <a:blip r:embed="rId2">
              <a:alphaModFix/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4191000"/>
              <a:ext cx="1835664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40" name="AutoShape 28"/>
            <p:cNvSpPr>
              <a:spLocks noChangeArrowheads="1"/>
            </p:cNvSpPr>
            <p:nvPr/>
          </p:nvSpPr>
          <p:spPr bwMode="auto">
            <a:xfrm>
              <a:off x="7992256" y="7366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1" name="AutoShape 29"/>
            <p:cNvSpPr>
              <a:spLocks noChangeArrowheads="1"/>
            </p:cNvSpPr>
            <p:nvPr/>
          </p:nvSpPr>
          <p:spPr bwMode="auto">
            <a:xfrm>
              <a:off x="7814474" y="11176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2" name="AutoShape 30"/>
            <p:cNvSpPr>
              <a:spLocks noChangeArrowheads="1"/>
            </p:cNvSpPr>
            <p:nvPr/>
          </p:nvSpPr>
          <p:spPr bwMode="auto">
            <a:xfrm>
              <a:off x="5861701" y="11176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3" name="AutoShape 31"/>
            <p:cNvSpPr>
              <a:spLocks noChangeArrowheads="1"/>
            </p:cNvSpPr>
            <p:nvPr/>
          </p:nvSpPr>
          <p:spPr bwMode="auto">
            <a:xfrm>
              <a:off x="4855684" y="609600"/>
              <a:ext cx="294891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4" name="AutoShape 32"/>
            <p:cNvSpPr>
              <a:spLocks noChangeArrowheads="1"/>
            </p:cNvSpPr>
            <p:nvPr/>
          </p:nvSpPr>
          <p:spPr bwMode="auto">
            <a:xfrm>
              <a:off x="652423" y="7366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5" name="AutoShape 33"/>
            <p:cNvSpPr>
              <a:spLocks noChangeArrowheads="1"/>
            </p:cNvSpPr>
            <p:nvPr/>
          </p:nvSpPr>
          <p:spPr bwMode="auto">
            <a:xfrm>
              <a:off x="3731146" y="1244600"/>
              <a:ext cx="294891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6" name="AutoShape 34"/>
            <p:cNvSpPr>
              <a:spLocks noChangeArrowheads="1"/>
            </p:cNvSpPr>
            <p:nvPr/>
          </p:nvSpPr>
          <p:spPr bwMode="auto">
            <a:xfrm>
              <a:off x="1776961" y="32131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347" name="AutoShape 35"/>
            <p:cNvSpPr>
              <a:spLocks noChangeArrowheads="1"/>
            </p:cNvSpPr>
            <p:nvPr/>
          </p:nvSpPr>
          <p:spPr bwMode="auto">
            <a:xfrm>
              <a:off x="1243617" y="2959100"/>
              <a:ext cx="296302" cy="2540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13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4538" y="2070100"/>
              <a:ext cx="6451600" cy="3513138"/>
            </a:xfrm>
            <a:prstGeom prst="rect">
              <a:avLst/>
            </a:prstGeom>
            <a:noFill/>
          </p:spPr>
        </p:pic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21338" y="4267200"/>
              <a:ext cx="3087687" cy="2119313"/>
            </a:xfrm>
            <a:prstGeom prst="rect">
              <a:avLst/>
            </a:prstGeom>
            <a:noFill/>
          </p:spPr>
        </p:pic>
        <p:sp>
          <p:nvSpPr>
            <p:cNvPr id="141338" name="Rectangle 26"/>
            <p:cNvSpPr>
              <a:spLocks noChangeArrowheads="1"/>
            </p:cNvSpPr>
            <p:nvPr/>
          </p:nvSpPr>
          <p:spPr bwMode="auto">
            <a:xfrm rot="20730777">
              <a:off x="803276" y="1054100"/>
              <a:ext cx="2545378" cy="1587500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r>
                <a:rPr lang="en-US" sz="3600" dirty="0" err="1">
                  <a:solidFill>
                    <a:srgbClr val="FFFF00"/>
                  </a:solidFill>
                  <a:latin typeface="Arial Rounded MT Bold" charset="0"/>
                </a:rPr>
                <a:t>McPrison</a:t>
              </a:r>
              <a:endParaRPr lang="en-US" sz="3600" dirty="0">
                <a:solidFill>
                  <a:srgbClr val="FFFF00"/>
                </a:solidFill>
                <a:latin typeface="Arial Rounded MT Bold" charset="0"/>
              </a:endParaRPr>
            </a:p>
            <a:p>
              <a:pPr>
                <a:lnSpc>
                  <a:spcPct val="50000"/>
                </a:lnSpc>
              </a:pPr>
              <a:endParaRPr lang="en-US" sz="2000" dirty="0">
                <a:solidFill>
                  <a:srgbClr val="FFFF00"/>
                </a:solidFill>
                <a:latin typeface="Arial Rounded MT Bold" charset="0"/>
              </a:endParaRPr>
            </a:p>
            <a:p>
              <a:r>
                <a:rPr lang="en-US" sz="1600" dirty="0">
                  <a:solidFill>
                    <a:srgbClr val="FFFF00"/>
                  </a:solidFill>
                  <a:latin typeface="Arial Rounded MT Bold" charset="0"/>
                </a:rPr>
                <a:t>12 Million Sentenced!</a:t>
              </a:r>
            </a:p>
            <a:p>
              <a:pPr>
                <a:lnSpc>
                  <a:spcPct val="50000"/>
                </a:lnSpc>
              </a:pPr>
              <a:endParaRPr lang="en-US" sz="1600" dirty="0">
                <a:solidFill>
                  <a:srgbClr val="FFFF00"/>
                </a:solidFill>
                <a:latin typeface="Arial Rounded MT Bold" charset="0"/>
              </a:endParaRPr>
            </a:p>
            <a:p>
              <a:r>
                <a:rPr lang="en-US" sz="1600" dirty="0">
                  <a:solidFill>
                    <a:srgbClr val="FFFF00"/>
                  </a:solidFill>
                  <a:latin typeface="Arial Rounded MT Bold" charset="0"/>
                </a:rPr>
                <a:t>12 Million Sentences Served!</a:t>
              </a:r>
              <a:endParaRPr lang="en-US" sz="2000" dirty="0">
                <a:solidFill>
                  <a:srgbClr val="FFFF00"/>
                </a:solidFill>
                <a:latin typeface="Arial Rounded MT Bold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352800" y="4191000"/>
              <a:ext cx="152400" cy="1143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pitchFamily="-10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657600" y="4191000"/>
              <a:ext cx="152400" cy="1143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pitchFamily="-10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962400" y="4191000"/>
              <a:ext cx="152400" cy="1143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pitchFamily="-10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267200" y="4191000"/>
              <a:ext cx="152400" cy="1143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pitchFamily="-10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572000" y="4191000"/>
              <a:ext cx="152400" cy="1143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pitchFamily="-10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8" y="98957"/>
            <a:ext cx="8785225" cy="1125537"/>
          </a:xfrm>
        </p:spPr>
        <p:txBody>
          <a:bodyPr/>
          <a:lstStyle/>
          <a:p>
            <a:r>
              <a:rPr lang="en-US" sz="4400" dirty="0"/>
              <a:t>HIV Prevalence in Prisons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56" r="8115" b="13814"/>
          <a:stretch/>
        </p:blipFill>
        <p:spPr>
          <a:xfrm>
            <a:off x="24541" y="1509350"/>
            <a:ext cx="9099093" cy="4826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2445" y="3513667"/>
            <a:ext cx="1015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9.6%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956" y="5119511"/>
            <a:ext cx="111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41.4%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0357" y="4340579"/>
            <a:ext cx="1317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3-20%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911" y="2774245"/>
            <a:ext cx="103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1.7%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3689" y="5003801"/>
            <a:ext cx="1007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0.2%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7223" y="2040467"/>
            <a:ext cx="93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6.5%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0579" y="3860800"/>
            <a:ext cx="832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9912" y="2379134"/>
            <a:ext cx="1035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8.4%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9424" y="5283201"/>
            <a:ext cx="1317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4-10%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8134" y="4749800"/>
            <a:ext cx="111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27%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0067" y="2475089"/>
            <a:ext cx="93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2%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0290" y="2503311"/>
            <a:ext cx="1061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19.4%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3423" y="3434645"/>
            <a:ext cx="1024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</a:rPr>
              <a:t>1.7%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B9864-2DF0-2045-9736-F1EB14BF4216}"/>
              </a:ext>
            </a:extLst>
          </p:cNvPr>
          <p:cNvSpPr txBox="1"/>
          <p:nvPr/>
        </p:nvSpPr>
        <p:spPr>
          <a:xfrm>
            <a:off x="171450" y="6464764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Dolan, Lancet, 2016</a:t>
            </a:r>
          </a:p>
        </p:txBody>
      </p:sp>
    </p:spTree>
    <p:extLst>
      <p:ext uri="{BB962C8B-B14F-4D97-AF65-F5344CB8AC3E}">
        <p14:creationId xmlns:p14="http://schemas.microsoft.com/office/powerpoint/2010/main" val="146982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8" y="147863"/>
            <a:ext cx="8785225" cy="1125537"/>
          </a:xfrm>
        </p:spPr>
        <p:txBody>
          <a:bodyPr/>
          <a:lstStyle/>
          <a:p>
            <a:r>
              <a:rPr lang="en-US" dirty="0"/>
              <a:t>Prevalence of Infectious Diseases in Eastern Europe &amp; Central Asia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993354"/>
              </p:ext>
            </p:extLst>
          </p:nvPr>
        </p:nvGraphicFramePr>
        <p:xfrm>
          <a:off x="179388" y="1412875"/>
          <a:ext cx="87852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962400" y="2424288"/>
            <a:ext cx="5181599" cy="1688628"/>
            <a:chOff x="3962400" y="2424288"/>
            <a:chExt cx="5181599" cy="1688628"/>
          </a:xfrm>
        </p:grpSpPr>
        <p:sp>
          <p:nvSpPr>
            <p:cNvPr id="2" name="Oval Callout 1"/>
            <p:cNvSpPr/>
            <p:nvPr/>
          </p:nvSpPr>
          <p:spPr bwMode="auto">
            <a:xfrm>
              <a:off x="7676444" y="3344333"/>
              <a:ext cx="1467555" cy="729071"/>
            </a:xfrm>
            <a:prstGeom prst="wedgeEllipseCallout">
              <a:avLst>
                <a:gd name="adj1" fmla="val -153476"/>
                <a:gd name="adj2" fmla="val 201853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0000"/>
                  </a:solidFill>
                </a:rPr>
                <a:t>50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-fold higher</a:t>
              </a:r>
            </a:p>
          </p:txBody>
        </p:sp>
        <p:sp>
          <p:nvSpPr>
            <p:cNvPr id="8" name="Oval Callout 7"/>
            <p:cNvSpPr/>
            <p:nvPr/>
          </p:nvSpPr>
          <p:spPr bwMode="auto">
            <a:xfrm>
              <a:off x="5870222" y="3273777"/>
              <a:ext cx="1425222" cy="839139"/>
            </a:xfrm>
            <a:prstGeom prst="wedgeEllipseCallout">
              <a:avLst>
                <a:gd name="adj1" fmla="val -59876"/>
                <a:gd name="adj2" fmla="val 213180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0000"/>
                  </a:solidFill>
                </a:rPr>
                <a:t>19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-fold higher</a:t>
              </a:r>
            </a:p>
          </p:txBody>
        </p:sp>
        <p:sp>
          <p:nvSpPr>
            <p:cNvPr id="9" name="Oval Callout 8"/>
            <p:cNvSpPr/>
            <p:nvPr/>
          </p:nvSpPr>
          <p:spPr bwMode="auto">
            <a:xfrm>
              <a:off x="3962400" y="2424288"/>
              <a:ext cx="1425222" cy="839139"/>
            </a:xfrm>
            <a:prstGeom prst="wedgeEllipseCallout">
              <a:avLst>
                <a:gd name="adj1" fmla="val 50025"/>
                <a:gd name="adj2" fmla="val 194682"/>
              </a:avLst>
            </a:prstGeom>
            <a:solidFill>
              <a:srgbClr val="66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0000"/>
                  </a:solidFill>
                </a:rPr>
                <a:t>2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2-fold higher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00E829-F80F-A544-9ECD-8192E6948D3F}"/>
              </a:ext>
            </a:extLst>
          </p:cNvPr>
          <p:cNvSpPr txBox="1"/>
          <p:nvPr/>
        </p:nvSpPr>
        <p:spPr>
          <a:xfrm>
            <a:off x="171450" y="6464764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Altice, Lancet, 2016</a:t>
            </a:r>
          </a:p>
        </p:txBody>
      </p:sp>
    </p:spTree>
    <p:extLst>
      <p:ext uri="{BB962C8B-B14F-4D97-AF65-F5344CB8AC3E}">
        <p14:creationId xmlns:p14="http://schemas.microsoft.com/office/powerpoint/2010/main" val="4022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/>
          <p:cNvCxnSpPr>
            <a:stCxn id="73" idx="0"/>
          </p:cNvCxnSpPr>
          <p:nvPr/>
        </p:nvCxnSpPr>
        <p:spPr>
          <a:xfrm flipV="1">
            <a:off x="1400981" y="1575218"/>
            <a:ext cx="207841" cy="160110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56996" y="2079685"/>
            <a:ext cx="3582545" cy="3113805"/>
            <a:chOff x="1721942" y="127000"/>
            <a:chExt cx="6660058" cy="5844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12598" b="11506"/>
            <a:stretch/>
          </p:blipFill>
          <p:spPr>
            <a:xfrm>
              <a:off x="1721942" y="127000"/>
              <a:ext cx="6660058" cy="58441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721942" y="127000"/>
              <a:ext cx="903714" cy="1887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Pentagon 6"/>
          <p:cNvSpPr/>
          <p:nvPr/>
        </p:nvSpPr>
        <p:spPr>
          <a:xfrm>
            <a:off x="4359797" y="2197979"/>
            <a:ext cx="635042" cy="329697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In</a:t>
            </a:r>
          </a:p>
        </p:txBody>
      </p:sp>
      <p:sp>
        <p:nvSpPr>
          <p:cNvPr id="8" name="Pentagon 7"/>
          <p:cNvSpPr/>
          <p:nvPr/>
        </p:nvSpPr>
        <p:spPr>
          <a:xfrm rot="10009890">
            <a:off x="5787973" y="2497461"/>
            <a:ext cx="624826" cy="341908"/>
          </a:xfrm>
          <a:prstGeom prst="homePlate">
            <a:avLst>
              <a:gd name="adj" fmla="val 54068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  <a:scene3d>
            <a:camera prst="orthographicFront">
              <a:rot lat="21299999" lon="599987" rev="21299999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20972913">
            <a:off x="5725843" y="2462656"/>
            <a:ext cx="85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6996" y="1575218"/>
            <a:ext cx="3582545" cy="50446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Prison Environment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618797" y="357452"/>
            <a:ext cx="153813" cy="3748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771197" y="509852"/>
            <a:ext cx="153813" cy="3748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923597" y="662252"/>
            <a:ext cx="153813" cy="3748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2064300" y="94672"/>
            <a:ext cx="153813" cy="3748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424591" y="317165"/>
            <a:ext cx="153813" cy="3748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049372" y="906785"/>
            <a:ext cx="153813" cy="3748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2366352" y="474805"/>
            <a:ext cx="153813" cy="3748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028897" y="221226"/>
            <a:ext cx="153813" cy="3748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749500" y="621965"/>
            <a:ext cx="153813" cy="3748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523496" y="20616"/>
            <a:ext cx="153813" cy="3748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2116524" y="739638"/>
            <a:ext cx="153813" cy="3748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412353" y="650991"/>
            <a:ext cx="153813" cy="3748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2307386" y="61372"/>
            <a:ext cx="153813" cy="3748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273244" y="94672"/>
            <a:ext cx="153813" cy="3748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917012" y="322405"/>
            <a:ext cx="153813" cy="37489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598641" y="800216"/>
            <a:ext cx="153813" cy="37489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208278" y="408673"/>
            <a:ext cx="153813" cy="3748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752904" y="926765"/>
            <a:ext cx="153813" cy="3748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351691" y="247072"/>
            <a:ext cx="153813" cy="37489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2190055" y="436265"/>
            <a:ext cx="153813" cy="3748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581496" y="774365"/>
            <a:ext cx="153813" cy="37489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208278" y="838437"/>
            <a:ext cx="153813" cy="37489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923597" y="662252"/>
            <a:ext cx="153813" cy="3748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1763199" y="94672"/>
            <a:ext cx="153813" cy="37489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72278" y="256589"/>
            <a:ext cx="153813" cy="374893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358702" y="3176318"/>
            <a:ext cx="2084557" cy="2055567"/>
            <a:chOff x="523592" y="4834946"/>
            <a:chExt cx="2084557" cy="2055567"/>
          </a:xfrm>
        </p:grpSpPr>
        <p:sp>
          <p:nvSpPr>
            <p:cNvPr id="73" name="Oval 72"/>
            <p:cNvSpPr/>
            <p:nvPr/>
          </p:nvSpPr>
          <p:spPr>
            <a:xfrm>
              <a:off x="523592" y="4834946"/>
              <a:ext cx="2084557" cy="2055567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270694" y="5357316"/>
              <a:ext cx="153813" cy="37489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778655" y="5892700"/>
              <a:ext cx="153813" cy="3748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773712" y="5346216"/>
              <a:ext cx="153813" cy="37489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400981" y="5704941"/>
              <a:ext cx="153813" cy="37489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593908" y="5791366"/>
              <a:ext cx="153813" cy="3748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137275" y="5813091"/>
              <a:ext cx="153813" cy="37489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517655" y="5187946"/>
              <a:ext cx="153813" cy="37489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9785" r="29049"/>
            <a:stretch/>
          </p:blipFill>
          <p:spPr>
            <a:xfrm>
              <a:off x="1426991" y="6142633"/>
              <a:ext cx="153813" cy="374893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358702" y="5109775"/>
            <a:ext cx="20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Community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1833222"/>
            <a:ext cx="31385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/>
              </a:rPr>
              <a:t>Laws and policing selects members with poor health status and/or at risk for HIV, TB, or viral hepatitis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400926" y="686190"/>
            <a:ext cx="153813" cy="37489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521735" y="421993"/>
            <a:ext cx="153813" cy="37489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903313" y="621965"/>
            <a:ext cx="153813" cy="3748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712519" y="170005"/>
            <a:ext cx="153813" cy="37489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07713" y="1149258"/>
            <a:ext cx="20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Concentration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4243809" y="57774"/>
            <a:ext cx="402994" cy="98222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5037710" y="61532"/>
            <a:ext cx="402994" cy="98222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4634716" y="54916"/>
            <a:ext cx="402994" cy="98222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5446668" y="53783"/>
            <a:ext cx="402994" cy="98222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949787" y="1008310"/>
            <a:ext cx="20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Amplification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2544589" y="660971"/>
            <a:ext cx="1632688" cy="603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80000"/>
          </a:blip>
          <a:srcRect l="29785" r="29049"/>
          <a:stretch/>
        </p:blipFill>
        <p:spPr>
          <a:xfrm>
            <a:off x="7339387" y="101246"/>
            <a:ext cx="402994" cy="982229"/>
          </a:xfrm>
          <a:prstGeom prst="rect">
            <a:avLst/>
          </a:prstGeom>
          <a:pattFill prst="wdDnDiag">
            <a:fgClr>
              <a:prstClr val="black"/>
            </a:fgClr>
            <a:bgClr>
              <a:prstClr val="white"/>
            </a:bgClr>
          </a:pattFill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75000"/>
          </a:blip>
          <a:srcRect l="29785" r="29049"/>
          <a:stretch/>
        </p:blipFill>
        <p:spPr>
          <a:xfrm>
            <a:off x="8133288" y="105004"/>
            <a:ext cx="402994" cy="982229"/>
          </a:xfrm>
          <a:prstGeom prst="rect">
            <a:avLst/>
          </a:prstGeom>
          <a:pattFill prst="wdDnDiag">
            <a:fgClr>
              <a:prstClr val="black"/>
            </a:fgClr>
            <a:bgClr>
              <a:prstClr val="white"/>
            </a:bgClr>
          </a:pattFill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8000"/>
          </a:blip>
          <a:srcRect l="29785" r="29049"/>
          <a:stretch/>
        </p:blipFill>
        <p:spPr>
          <a:xfrm>
            <a:off x="7730294" y="98388"/>
            <a:ext cx="402994" cy="982229"/>
          </a:xfrm>
          <a:prstGeom prst="rect">
            <a:avLst/>
          </a:prstGeom>
          <a:pattFill prst="wdDnDiag">
            <a:fgClr>
              <a:prstClr val="black"/>
            </a:fgClr>
            <a:bgClr>
              <a:prstClr val="white"/>
            </a:bgClr>
          </a:pattFill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 amt="73000"/>
          </a:blip>
          <a:srcRect l="29785" r="29049"/>
          <a:stretch/>
        </p:blipFill>
        <p:spPr>
          <a:xfrm>
            <a:off x="8542246" y="97255"/>
            <a:ext cx="402994" cy="982229"/>
          </a:xfrm>
          <a:prstGeom prst="rect">
            <a:avLst/>
          </a:prstGeom>
          <a:pattFill prst="wdDnDiag">
            <a:fgClr>
              <a:prstClr val="black"/>
            </a:fgClr>
            <a:bgClr>
              <a:prstClr val="white"/>
            </a:bgClr>
          </a:pattFill>
        </p:spPr>
      </p:pic>
      <p:sp>
        <p:nvSpPr>
          <p:cNvPr id="95" name="TextBox 94"/>
          <p:cNvSpPr txBox="1"/>
          <p:nvPr/>
        </p:nvSpPr>
        <p:spPr>
          <a:xfrm>
            <a:off x="7053896" y="1008310"/>
            <a:ext cx="20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Deterioration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991043" y="653834"/>
            <a:ext cx="1299496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7873956" y="3893773"/>
            <a:ext cx="153813" cy="37489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381917" y="4429157"/>
            <a:ext cx="153813" cy="37489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376974" y="3882673"/>
            <a:ext cx="153813" cy="37489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004243" y="4241398"/>
            <a:ext cx="153813" cy="37489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197170" y="4327823"/>
            <a:ext cx="153813" cy="37489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7740537" y="4349548"/>
            <a:ext cx="153813" cy="37489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120917" y="3724403"/>
            <a:ext cx="153813" cy="37489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785" r="29049"/>
          <a:stretch/>
        </p:blipFill>
        <p:spPr>
          <a:xfrm>
            <a:off x="8030253" y="4679090"/>
            <a:ext cx="153813" cy="374893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985201" y="5053983"/>
            <a:ext cx="209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Dissemination</a:t>
            </a:r>
          </a:p>
        </p:txBody>
      </p:sp>
      <p:cxnSp>
        <p:nvCxnSpPr>
          <p:cNvPr id="111" name="Straight Arrow Connector 110"/>
          <p:cNvCxnSpPr>
            <a:stCxn id="95" idx="2"/>
          </p:cNvCxnSpPr>
          <p:nvPr/>
        </p:nvCxnSpPr>
        <p:spPr>
          <a:xfrm>
            <a:off x="8098948" y="1469975"/>
            <a:ext cx="21969" cy="221761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985201" y="2176705"/>
            <a:ext cx="215879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High risk behaviors, new social networks, transmission to new community members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256995" y="5633767"/>
            <a:ext cx="358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Post-Release </a:t>
            </a:r>
          </a:p>
          <a:p>
            <a:pPr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Morbidity and Mortality</a:t>
            </a:r>
          </a:p>
        </p:txBody>
      </p:sp>
      <p:cxnSp>
        <p:nvCxnSpPr>
          <p:cNvPr id="114" name="Straight Arrow Connector 113"/>
          <p:cNvCxnSpPr>
            <a:stCxn id="108" idx="2"/>
          </p:cNvCxnSpPr>
          <p:nvPr/>
        </p:nvCxnSpPr>
        <p:spPr>
          <a:xfrm flipH="1">
            <a:off x="6228301" y="5515648"/>
            <a:ext cx="1801952" cy="47995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75" idx="2"/>
          </p:cNvCxnSpPr>
          <p:nvPr/>
        </p:nvCxnSpPr>
        <p:spPr>
          <a:xfrm flipH="1" flipV="1">
            <a:off x="1403754" y="5571440"/>
            <a:ext cx="2546033" cy="42415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019778" y="84667"/>
            <a:ext cx="592667" cy="5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1" name="Oval 80"/>
          <p:cNvSpPr/>
          <p:nvPr/>
        </p:nvSpPr>
        <p:spPr>
          <a:xfrm>
            <a:off x="6276622" y="81845"/>
            <a:ext cx="592667" cy="5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0" name="Oval 89"/>
          <p:cNvSpPr/>
          <p:nvPr/>
        </p:nvSpPr>
        <p:spPr>
          <a:xfrm>
            <a:off x="8209844" y="1591733"/>
            <a:ext cx="592667" cy="5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7" name="Oval 96"/>
          <p:cNvSpPr/>
          <p:nvPr/>
        </p:nvSpPr>
        <p:spPr>
          <a:xfrm>
            <a:off x="7123289" y="5839178"/>
            <a:ext cx="592667" cy="5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2000956" y="5853289"/>
            <a:ext cx="592667" cy="5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85F79-EA38-374B-A2A0-D592E4149A43}"/>
              </a:ext>
            </a:extLst>
          </p:cNvPr>
          <p:cNvSpPr txBox="1"/>
          <p:nvPr/>
        </p:nvSpPr>
        <p:spPr>
          <a:xfrm>
            <a:off x="171450" y="6464764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Kamarulzaman, Lancet, 2016</a:t>
            </a:r>
          </a:p>
        </p:txBody>
      </p:sp>
    </p:spTree>
    <p:extLst>
      <p:ext uri="{BB962C8B-B14F-4D97-AF65-F5344CB8AC3E}">
        <p14:creationId xmlns:p14="http://schemas.microsoft.com/office/powerpoint/2010/main" val="9158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02CD-D52A-EA11-4602-8D07EC10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68"/>
            <a:ext cx="9246870" cy="1125537"/>
          </a:xfrm>
        </p:spPr>
        <p:txBody>
          <a:bodyPr/>
          <a:lstStyle/>
          <a:p>
            <a:r>
              <a:rPr lang="en-US" dirty="0"/>
              <a:t>Heuristic for Service Delivery with Justice-Involved Persons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BAE9C9-280B-0EA9-62C2-9C2C43615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326425"/>
              </p:ext>
            </p:extLst>
          </p:nvPr>
        </p:nvGraphicFramePr>
        <p:xfrm>
          <a:off x="-937260" y="1412875"/>
          <a:ext cx="1134999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8A8F9065-0453-AADB-2C42-6770CB0B9F02}"/>
              </a:ext>
            </a:extLst>
          </p:cNvPr>
          <p:cNvGrpSpPr/>
          <p:nvPr/>
        </p:nvGrpSpPr>
        <p:grpSpPr>
          <a:xfrm>
            <a:off x="300990" y="2045970"/>
            <a:ext cx="8694420" cy="2480310"/>
            <a:chOff x="300990" y="2045970"/>
            <a:chExt cx="8694420" cy="248031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F4DE838-EDFB-8470-3104-E7E7D393E5A2}"/>
                </a:ext>
              </a:extLst>
            </p:cNvPr>
            <p:cNvSpPr/>
            <p:nvPr/>
          </p:nvSpPr>
          <p:spPr bwMode="auto">
            <a:xfrm>
              <a:off x="7235190" y="2594610"/>
              <a:ext cx="1760220" cy="7158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Community Supervision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C7B488-66DF-0908-CC0F-E01275DFFD22}"/>
                </a:ext>
              </a:extLst>
            </p:cNvPr>
            <p:cNvSpPr/>
            <p:nvPr/>
          </p:nvSpPr>
          <p:spPr bwMode="auto">
            <a:xfrm>
              <a:off x="300990" y="2872500"/>
              <a:ext cx="1760220" cy="7158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Community Supervision</a:t>
              </a:r>
            </a:p>
          </p:txBody>
        </p: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47E20AD1-534B-C490-9C07-3CAC808677DB}"/>
                </a:ext>
              </a:extLst>
            </p:cNvPr>
            <p:cNvCxnSpPr>
              <a:endCxn id="5" idx="0"/>
            </p:cNvCxnSpPr>
            <p:nvPr/>
          </p:nvCxnSpPr>
          <p:spPr bwMode="auto">
            <a:xfrm>
              <a:off x="6709410" y="2045970"/>
              <a:ext cx="1405890" cy="548640"/>
            </a:xfrm>
            <a:prstGeom prst="bentConnector2">
              <a:avLst/>
            </a:prstGeom>
            <a:noFill/>
            <a:ln w="38100">
              <a:solidFill>
                <a:srgbClr val="FFFF00"/>
              </a:solidFill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BF53ABB5-C8A5-DE89-FA24-F78398322499}"/>
                </a:ext>
              </a:extLst>
            </p:cNvPr>
            <p:cNvCxnSpPr/>
            <p:nvPr/>
          </p:nvCxnSpPr>
          <p:spPr bwMode="auto">
            <a:xfrm rot="5400000">
              <a:off x="7027305" y="3438285"/>
              <a:ext cx="1295880" cy="880110"/>
            </a:xfrm>
            <a:prstGeom prst="bentConnector3">
              <a:avLst>
                <a:gd name="adj1" fmla="val 100275"/>
              </a:avLst>
            </a:prstGeom>
            <a:noFill/>
            <a:ln w="38100">
              <a:solidFill>
                <a:srgbClr val="FFFF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4859A51A-5285-CD8E-8129-B8BAE56360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1162051" y="3627121"/>
              <a:ext cx="914400" cy="883918"/>
            </a:xfrm>
            <a:prstGeom prst="bentConnector3">
              <a:avLst>
                <a:gd name="adj1" fmla="val 2500"/>
              </a:avLst>
            </a:prstGeom>
            <a:noFill/>
            <a:ln w="38100">
              <a:solidFill>
                <a:srgbClr val="FFFF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303764B4-8C46-A7D5-1E1F-E3FADA4BCF37}"/>
                </a:ext>
              </a:extLst>
            </p:cNvPr>
            <p:cNvCxnSpPr>
              <a:stCxn id="6" idx="0"/>
            </p:cNvCxnSpPr>
            <p:nvPr/>
          </p:nvCxnSpPr>
          <p:spPr bwMode="auto">
            <a:xfrm rot="5400000" flipH="1" flipV="1">
              <a:off x="1606035" y="1621035"/>
              <a:ext cx="826530" cy="1676400"/>
            </a:xfrm>
            <a:prstGeom prst="bentConnector2">
              <a:avLst/>
            </a:prstGeom>
            <a:noFill/>
            <a:ln w="38100">
              <a:solidFill>
                <a:srgbClr val="FFFF00"/>
              </a:solidFill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Explosion 1 19">
            <a:extLst>
              <a:ext uri="{FF2B5EF4-FFF2-40B4-BE49-F238E27FC236}">
                <a16:creationId xmlns:a16="http://schemas.microsoft.com/office/drawing/2014/main" id="{6B2C2453-6ECA-D133-89CA-AEC1C97A8BB7}"/>
              </a:ext>
            </a:extLst>
          </p:cNvPr>
          <p:cNvSpPr/>
          <p:nvPr/>
        </p:nvSpPr>
        <p:spPr bwMode="auto">
          <a:xfrm>
            <a:off x="3131820" y="2594610"/>
            <a:ext cx="3303270" cy="2594985"/>
          </a:xfrm>
          <a:prstGeom prst="irregularSeal1">
            <a:avLst/>
          </a:prstGeom>
          <a:solidFill>
            <a:srgbClr val="3366FF"/>
          </a:solidFill>
          <a:ln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Transitions are Dangerous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757F49-39DE-7A30-7536-04A8953BF5CD}"/>
              </a:ext>
            </a:extLst>
          </p:cNvPr>
          <p:cNvGrpSpPr/>
          <p:nvPr/>
        </p:nvGrpSpPr>
        <p:grpSpPr>
          <a:xfrm>
            <a:off x="148590" y="3230400"/>
            <a:ext cx="8515350" cy="3454471"/>
            <a:chOff x="148590" y="3230400"/>
            <a:chExt cx="8515350" cy="345447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4BEA03-A9B9-6775-D2C4-6A70753CCB7D}"/>
                </a:ext>
              </a:extLst>
            </p:cNvPr>
            <p:cNvSpPr txBox="1"/>
            <p:nvPr/>
          </p:nvSpPr>
          <p:spPr>
            <a:xfrm>
              <a:off x="148590" y="6149340"/>
              <a:ext cx="851535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u="none" strike="noStrike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See: Bromberg DJ,</a:t>
              </a:r>
              <a:r>
                <a:rPr lang="en-US" sz="1600" dirty="0">
                  <a:solidFill>
                    <a:srgbClr val="FFFF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Calibri" panose="020F0502020204030204" pitchFamily="34" charset="0"/>
                </a:rPr>
                <a:t>PLoS</a:t>
              </a:r>
              <a:r>
                <a:rPr lang="en-US" sz="1600" dirty="0">
                  <a:solidFill>
                    <a:srgbClr val="FFFF00"/>
                  </a:solidFill>
                  <a:latin typeface="Calibri" panose="020F0502020204030204" pitchFamily="34" charset="0"/>
                </a:rPr>
                <a:t> Global Health (2023), </a:t>
              </a:r>
              <a:r>
                <a:rPr lang="en-US" sz="1600" b="0" i="0" u="none" strike="noStrike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Aligning Public Health and Public Safety: Probation as a Touchpoint to Identify and Link Patients with Opioid Use Disorder to Opioid Agonist Treatment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779EA5-F939-CDEC-4A54-0DEA3E6E5429}"/>
                </a:ext>
              </a:extLst>
            </p:cNvPr>
            <p:cNvCxnSpPr>
              <a:cxnSpLocks/>
              <a:stCxn id="6" idx="1"/>
            </p:cNvCxnSpPr>
            <p:nvPr/>
          </p:nvCxnSpPr>
          <p:spPr bwMode="auto">
            <a:xfrm flipH="1">
              <a:off x="297182" y="3230400"/>
              <a:ext cx="3808" cy="30103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02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A67C-8AD9-9BF2-E854-8A9D7DF3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294"/>
            <a:ext cx="9144000" cy="1125537"/>
          </a:xfrm>
        </p:spPr>
        <p:txBody>
          <a:bodyPr/>
          <a:lstStyle/>
          <a:p>
            <a:r>
              <a:rPr lang="en-US" dirty="0"/>
              <a:t>HIV/HCV Prevention &amp; Treatment Toolkit</a:t>
            </a:r>
          </a:p>
        </p:txBody>
      </p:sp>
      <p:pic>
        <p:nvPicPr>
          <p:cNvPr id="126978" name="Picture 2" descr="Tools in toolbox Royalty Free Vector Image - VectorStock">
            <a:extLst>
              <a:ext uri="{FF2B5EF4-FFF2-40B4-BE49-F238E27FC236}">
                <a16:creationId xmlns:a16="http://schemas.microsoft.com/office/drawing/2014/main" id="{36F3918B-D646-96FA-90ED-6BDB22B03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7"/>
          <a:stretch/>
        </p:blipFill>
        <p:spPr bwMode="auto">
          <a:xfrm>
            <a:off x="2541494" y="2595283"/>
            <a:ext cx="4287744" cy="40744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>
            <a:extLst>
              <a:ext uri="{FF2B5EF4-FFF2-40B4-BE49-F238E27FC236}">
                <a16:creationId xmlns:a16="http://schemas.microsoft.com/office/drawing/2014/main" id="{403B516C-A102-4F87-B7A9-A81C7BB92EC7}"/>
              </a:ext>
            </a:extLst>
          </p:cNvPr>
          <p:cNvSpPr/>
          <p:nvPr/>
        </p:nvSpPr>
        <p:spPr bwMode="auto">
          <a:xfrm>
            <a:off x="6589058" y="4693023"/>
            <a:ext cx="2057400" cy="591573"/>
          </a:xfrm>
          <a:prstGeom prst="borderCallout1">
            <a:avLst>
              <a:gd name="adj1" fmla="val 57774"/>
              <a:gd name="adj2" fmla="val -1143"/>
              <a:gd name="adj3" fmla="val 112500"/>
              <a:gd name="adj4" fmla="val -38333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SSPs</a:t>
            </a: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1061D276-A9C4-6E36-405C-ABFCB18E9074}"/>
              </a:ext>
            </a:extLst>
          </p:cNvPr>
          <p:cNvSpPr/>
          <p:nvPr/>
        </p:nvSpPr>
        <p:spPr bwMode="auto">
          <a:xfrm>
            <a:off x="6709148" y="3850341"/>
            <a:ext cx="2057400" cy="591573"/>
          </a:xfrm>
          <a:prstGeom prst="borderCallout1">
            <a:avLst>
              <a:gd name="adj1" fmla="val 57774"/>
              <a:gd name="adj2" fmla="val -1143"/>
              <a:gd name="adj3" fmla="val 112500"/>
              <a:gd name="adj4" fmla="val -38333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OAT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F047BE48-D811-56E5-4F4C-564579D9948D}"/>
              </a:ext>
            </a:extLst>
          </p:cNvPr>
          <p:cNvSpPr/>
          <p:nvPr/>
        </p:nvSpPr>
        <p:spPr bwMode="auto">
          <a:xfrm flipH="1">
            <a:off x="40341" y="5571608"/>
            <a:ext cx="2209799" cy="591573"/>
          </a:xfrm>
          <a:prstGeom prst="borderCallout1">
            <a:avLst>
              <a:gd name="adj1" fmla="val 57774"/>
              <a:gd name="adj2" fmla="val -1143"/>
              <a:gd name="adj3" fmla="val 112500"/>
              <a:gd name="adj4" fmla="val -38333"/>
            </a:avLst>
          </a:prstGeom>
          <a:solidFill>
            <a:srgbClr val="7030A0"/>
          </a:solidFill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DAAs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E497C-F1AA-DFA1-0A52-409731693B80}"/>
              </a:ext>
            </a:extLst>
          </p:cNvPr>
          <p:cNvGrpSpPr/>
          <p:nvPr/>
        </p:nvGrpSpPr>
        <p:grpSpPr>
          <a:xfrm>
            <a:off x="40341" y="3809905"/>
            <a:ext cx="2209799" cy="1375984"/>
            <a:chOff x="40341" y="4441914"/>
            <a:chExt cx="2209799" cy="1375984"/>
          </a:xfrm>
        </p:grpSpPr>
        <p:sp>
          <p:nvSpPr>
            <p:cNvPr id="6" name="Line Callout 1 5">
              <a:extLst>
                <a:ext uri="{FF2B5EF4-FFF2-40B4-BE49-F238E27FC236}">
                  <a16:creationId xmlns:a16="http://schemas.microsoft.com/office/drawing/2014/main" id="{3DA20EF8-5A9A-7AF0-F029-127106EBA4C5}"/>
                </a:ext>
              </a:extLst>
            </p:cNvPr>
            <p:cNvSpPr/>
            <p:nvPr/>
          </p:nvSpPr>
          <p:spPr bwMode="auto">
            <a:xfrm flipH="1">
              <a:off x="40341" y="4441914"/>
              <a:ext cx="2209799" cy="591573"/>
            </a:xfrm>
            <a:prstGeom prst="borderCallout1">
              <a:avLst>
                <a:gd name="adj1" fmla="val 57774"/>
                <a:gd name="adj2" fmla="val -1143"/>
                <a:gd name="adj3" fmla="val 112500"/>
                <a:gd name="adj4" fmla="val -38333"/>
              </a:avLst>
            </a:prstGeom>
            <a:solidFill>
              <a:srgbClr val="FF0000"/>
            </a:solidFill>
            <a:ln w="38100">
              <a:solidFill>
                <a:srgbClr val="7030A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/>
                <a:t>ART</a:t>
              </a:r>
            </a:p>
          </p:txBody>
        </p:sp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01EB28C0-6CD1-6D67-B82C-6D2C4C047E5E}"/>
                </a:ext>
              </a:extLst>
            </p:cNvPr>
            <p:cNvSpPr/>
            <p:nvPr/>
          </p:nvSpPr>
          <p:spPr bwMode="auto">
            <a:xfrm flipH="1">
              <a:off x="40341" y="5226325"/>
              <a:ext cx="2209799" cy="591573"/>
            </a:xfrm>
            <a:prstGeom prst="borderCallout1">
              <a:avLst>
                <a:gd name="adj1" fmla="val 57774"/>
                <a:gd name="adj2" fmla="val -1143"/>
                <a:gd name="adj3" fmla="val 112500"/>
                <a:gd name="adj4" fmla="val -38333"/>
              </a:avLst>
            </a:prstGeom>
            <a:solidFill>
              <a:srgbClr val="FF0000"/>
            </a:solidFill>
            <a:ln w="38100">
              <a:solidFill>
                <a:srgbClr val="7030A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 err="1"/>
                <a:t>PrEP</a:t>
              </a:r>
              <a:endParaRPr lang="en-US" sz="3600" dirty="0"/>
            </a:p>
          </p:txBody>
        </p:sp>
      </p:grp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00B11ED2-727F-9197-2924-0C706AD200BC}"/>
              </a:ext>
            </a:extLst>
          </p:cNvPr>
          <p:cNvSpPr/>
          <p:nvPr/>
        </p:nvSpPr>
        <p:spPr bwMode="auto">
          <a:xfrm>
            <a:off x="6907213" y="5525189"/>
            <a:ext cx="2057400" cy="591573"/>
          </a:xfrm>
          <a:prstGeom prst="borderCallout1">
            <a:avLst>
              <a:gd name="adj1" fmla="val 57774"/>
              <a:gd name="adj2" fmla="val -1143"/>
              <a:gd name="adj3" fmla="val 112500"/>
              <a:gd name="adj4" fmla="val -38333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DCRs</a:t>
            </a: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DFB03460-DF40-92AE-6D1F-A2565BD44EF9}"/>
              </a:ext>
            </a:extLst>
          </p:cNvPr>
          <p:cNvSpPr/>
          <p:nvPr/>
        </p:nvSpPr>
        <p:spPr bwMode="auto">
          <a:xfrm>
            <a:off x="1539687" y="1278950"/>
            <a:ext cx="6145306" cy="1817031"/>
          </a:xfrm>
          <a:prstGeom prst="irregularSeal1">
            <a:avLst/>
          </a:prstGeom>
          <a:solidFill>
            <a:srgbClr val="3366FF"/>
          </a:solidFill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Decarcerate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Decriminalization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22C3B8-D4D8-F06E-07C9-73F7D66AEC99}"/>
              </a:ext>
            </a:extLst>
          </p:cNvPr>
          <p:cNvGrpSpPr/>
          <p:nvPr/>
        </p:nvGrpSpPr>
        <p:grpSpPr>
          <a:xfrm>
            <a:off x="98708" y="2473963"/>
            <a:ext cx="8946584" cy="1299280"/>
            <a:chOff x="98708" y="2473963"/>
            <a:chExt cx="8946584" cy="1299280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CED9FD77-E518-592D-E237-EA6DA6F132FD}"/>
                </a:ext>
              </a:extLst>
            </p:cNvPr>
            <p:cNvSpPr/>
            <p:nvPr/>
          </p:nvSpPr>
          <p:spPr bwMode="auto">
            <a:xfrm>
              <a:off x="6907214" y="2473963"/>
              <a:ext cx="2138078" cy="1299280"/>
            </a:xfrm>
            <a:prstGeom prst="wedgeEllipseCallou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Continuity after release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Callout 13">
              <a:extLst>
                <a:ext uri="{FF2B5EF4-FFF2-40B4-BE49-F238E27FC236}">
                  <a16:creationId xmlns:a16="http://schemas.microsoft.com/office/drawing/2014/main" id="{89761074-DAAA-9A43-A023-B2EE4CA3B1E0}"/>
                </a:ext>
              </a:extLst>
            </p:cNvPr>
            <p:cNvSpPr/>
            <p:nvPr/>
          </p:nvSpPr>
          <p:spPr bwMode="auto">
            <a:xfrm>
              <a:off x="98708" y="2473963"/>
              <a:ext cx="2138078" cy="1299280"/>
            </a:xfrm>
            <a:prstGeom prst="wedgeEllipseCallou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Continuity after release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0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7789-39F5-0D16-44EF-D6B22346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86678"/>
            <a:ext cx="8785225" cy="1125537"/>
          </a:xfrm>
        </p:spPr>
        <p:txBody>
          <a:bodyPr/>
          <a:lstStyle/>
          <a:p>
            <a:r>
              <a:rPr lang="en-US" dirty="0"/>
              <a:t>2023: Treatment is NOT Complex</a:t>
            </a:r>
          </a:p>
        </p:txBody>
      </p:sp>
      <p:pic>
        <p:nvPicPr>
          <p:cNvPr id="131074" name="Picture 2">
            <a:extLst>
              <a:ext uri="{FF2B5EF4-FFF2-40B4-BE49-F238E27FC236}">
                <a16:creationId xmlns:a16="http://schemas.microsoft.com/office/drawing/2014/main" id="{3C07AF2B-12AE-B326-4A98-361519C638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1600"/>
            <a:ext cx="88539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BF1E28-AAD5-B376-19AD-1BB59D027102}"/>
              </a:ext>
            </a:extLst>
          </p:cNvPr>
          <p:cNvSpPr txBox="1"/>
          <p:nvPr/>
        </p:nvSpPr>
        <p:spPr>
          <a:xfrm>
            <a:off x="3371850" y="6492240"/>
            <a:ext cx="55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Sivakumar A </a:t>
            </a:r>
            <a:r>
              <a:rPr lang="en-US" sz="2000" i="1" dirty="0" err="1"/>
              <a:t>etal</a:t>
            </a:r>
            <a:r>
              <a:rPr lang="en-US" sz="2000" i="1" dirty="0"/>
              <a:t>, IJDP, 2022</a:t>
            </a:r>
          </a:p>
        </p:txBody>
      </p:sp>
    </p:spTree>
    <p:extLst>
      <p:ext uri="{BB962C8B-B14F-4D97-AF65-F5344CB8AC3E}">
        <p14:creationId xmlns:p14="http://schemas.microsoft.com/office/powerpoint/2010/main" val="35252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F3AC-EFEF-D2EE-CEDB-2E0A77FF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 in Prisons (N=59)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A2D65E4A-323B-5DA9-8B86-01507F7A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87"/>
            <a:ext cx="9176332" cy="5270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82EF7-03BE-328D-6D20-F0979C79238B}"/>
              </a:ext>
            </a:extLst>
          </p:cNvPr>
          <p:cNvSpPr txBox="1"/>
          <p:nvPr/>
        </p:nvSpPr>
        <p:spPr>
          <a:xfrm>
            <a:off x="6053070" y="6323526"/>
            <a:ext cx="30909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Harm Reduction International 2022</a:t>
            </a:r>
          </a:p>
        </p:txBody>
      </p:sp>
    </p:spTree>
    <p:extLst>
      <p:ext uri="{BB962C8B-B14F-4D97-AF65-F5344CB8AC3E}">
        <p14:creationId xmlns:p14="http://schemas.microsoft.com/office/powerpoint/2010/main" val="23310490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65266</TotalTime>
  <Words>893</Words>
  <Application>Microsoft Macintosh PowerPoint</Application>
  <PresentationFormat>On-screen Show (4:3)</PresentationFormat>
  <Paragraphs>208</Paragraphs>
  <Slides>25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Times New Roman</vt:lpstr>
      <vt:lpstr>Wingdings</vt:lpstr>
      <vt:lpstr>Blank Presentation</vt:lpstr>
      <vt:lpstr>1_Blank Presentation</vt:lpstr>
      <vt:lpstr>Office Theme</vt:lpstr>
      <vt:lpstr>Enhancing Blood-borne Virus Screening and Treatment, Harm Reduction and Health Service Delivery for People Deprived of Liberty</vt:lpstr>
      <vt:lpstr>People Deprived of Liberty</vt:lpstr>
      <vt:lpstr>HIV Prevalence in Prisons</vt:lpstr>
      <vt:lpstr>Prevalence of Infectious Diseases in Eastern Europe &amp; Central Asia</vt:lpstr>
      <vt:lpstr>PowerPoint Presentation</vt:lpstr>
      <vt:lpstr>Heuristic for Service Delivery with Justice-Involved Persons</vt:lpstr>
      <vt:lpstr>HIV/HCV Prevention &amp; Treatment Toolkit</vt:lpstr>
      <vt:lpstr>2023: Treatment is NOT Complex</vt:lpstr>
      <vt:lpstr>OAT in Prisons (N=59)</vt:lpstr>
      <vt:lpstr>Countries with a SSP in Prison (N=9)</vt:lpstr>
      <vt:lpstr>We Know What to Do!</vt:lpstr>
      <vt:lpstr>Governing Principles for Implementation</vt:lpstr>
      <vt:lpstr>Cascade for Treating Comorbid Conditions (SUD-HIV-HCV-SMI)</vt:lpstr>
      <vt:lpstr>Socio-Ecological Model for Understanding Barriers &amp; Facilitators</vt:lpstr>
      <vt:lpstr>Implementation: Process Improvement</vt:lpstr>
      <vt:lpstr>Barriers to OAT</vt:lpstr>
      <vt:lpstr>Screen-Evaluate-Treat (SET) Strategy for Scaling Up OAT in Ukrainian Prisons</vt:lpstr>
      <vt:lpstr>Implementation Outcomes</vt:lpstr>
      <vt:lpstr>Flow Chart of Activities for Methadone</vt:lpstr>
      <vt:lpstr>Revised Flow Chart of Activities</vt:lpstr>
      <vt:lpstr>Pilot Study of Screening and Treatment Before Release from Prison (Moldova)</vt:lpstr>
      <vt:lpstr>Methadone Dose at the Time of Release Predicts Treatment Retention </vt:lpstr>
      <vt:lpstr>Methadone Prescribed in Prison Predicts Linkage to HIV Care for PDL with HIV and OUD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Managing HIV/AIDS in Incarcerated HIV-Infected Patients</dc:title>
  <dc:subject>SSHIV</dc:subject>
  <dc:creator>Peter Pinkowish</dc:creator>
  <cp:lastModifiedBy>Altice, Frederick</cp:lastModifiedBy>
  <cp:revision>3311</cp:revision>
  <dcterms:created xsi:type="dcterms:W3CDTF">2002-06-03T13:05:01Z</dcterms:created>
  <dcterms:modified xsi:type="dcterms:W3CDTF">2023-10-19T16:16:53Z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