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8288000" cy="10287000"/>
  <p:notesSz cx="6858000" cy="9144000"/>
  <p:embeddedFontLst>
    <p:embeddedFont>
      <p:font typeface="Bebas Neue" panose="020B0606020202050201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va Sans" panose="020B0604020202020204" charset="0"/>
      <p:regular r:id="rId23"/>
    </p:embeddedFont>
    <p:embeddedFont>
      <p:font typeface="Canva Sans Bold" panose="020B0604020202020204" charset="0"/>
      <p:regular r:id="rId24"/>
    </p:embeddedFont>
    <p:embeddedFont>
      <p:font typeface="Canva Sans Bold Italics" panose="020B0604020202020204" charset="0"/>
      <p:regular r:id="rId25"/>
    </p:embeddedFont>
    <p:embeddedFont>
      <p:font typeface="Canva Sans Italics" panose="020B0604020202020204" charset="0"/>
      <p:regular r:id="rId26"/>
    </p:embeddedFont>
    <p:embeddedFont>
      <p:font typeface="Helios" panose="020B0604020202020204" charset="0"/>
      <p:regular r:id="rId27"/>
    </p:embeddedFont>
    <p:embeddedFont>
      <p:font typeface="Helios Bold" panose="020B0604020202020204" charset="0"/>
      <p:regular r:id="rId28"/>
    </p:embeddedFont>
    <p:embeddedFont>
      <p:font typeface="Helios Italics" panose="020B0604020202020204" charset="0"/>
      <p:regular r:id="rId29"/>
    </p:embeddedFont>
    <p:embeddedFont>
      <p:font typeface="TT Hoves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4622" autoAdjust="0"/>
  </p:normalViewPr>
  <p:slideViewPr>
    <p:cSldViewPr>
      <p:cViewPr varScale="1">
        <p:scale>
          <a:sx n="71" d="100"/>
          <a:sy n="71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A0FD7-6804-426E-811D-FB46E9C196D1}" type="datetimeFigureOut">
              <a:rPr lang="en-AU" smtClean="0"/>
              <a:t>20/10/2023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627A-4BC7-43E3-985C-29372B4AF9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02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National point of care testing program for HCV in Australia has seen great success, can this be adapted globally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D627A-4BC7-43E3-985C-29372B4AF97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85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455780" y="-523108"/>
            <a:ext cx="18562305" cy="8555165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12778" y="2625376"/>
            <a:ext cx="8514356" cy="3627418"/>
          </a:xfrm>
          <a:custGeom>
            <a:avLst/>
            <a:gdLst/>
            <a:ahLst/>
            <a:cxnLst/>
            <a:rect l="l" t="t" r="r" b="b"/>
            <a:pathLst>
              <a:path w="8514356" h="3627418">
                <a:moveTo>
                  <a:pt x="0" y="0"/>
                </a:moveTo>
                <a:lnTo>
                  <a:pt x="8514356" y="0"/>
                </a:lnTo>
                <a:lnTo>
                  <a:pt x="8514356" y="3627417"/>
                </a:lnTo>
                <a:lnTo>
                  <a:pt x="0" y="362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1353800" y="2453973"/>
            <a:ext cx="10171506" cy="6776766"/>
          </a:xfrm>
          <a:custGeom>
            <a:avLst/>
            <a:gdLst/>
            <a:ahLst/>
            <a:cxnLst/>
            <a:rect l="l" t="t" r="r" b="b"/>
            <a:pathLst>
              <a:path w="10171506" h="6776766">
                <a:moveTo>
                  <a:pt x="0" y="0"/>
                </a:moveTo>
                <a:lnTo>
                  <a:pt x="10171506" y="0"/>
                </a:lnTo>
                <a:lnTo>
                  <a:pt x="10171506" y="6776766"/>
                </a:lnTo>
                <a:lnTo>
                  <a:pt x="0" y="67767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7" name="Group 7"/>
          <p:cNvGrpSpPr/>
          <p:nvPr/>
        </p:nvGrpSpPr>
        <p:grpSpPr>
          <a:xfrm>
            <a:off x="9790358" y="7159867"/>
            <a:ext cx="10783642" cy="3482406"/>
            <a:chOff x="0" y="0"/>
            <a:chExt cx="406400" cy="1873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668000" y="612552"/>
            <a:ext cx="7125763" cy="128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39"/>
              </a:lnSpc>
            </a:pPr>
            <a:r>
              <a:rPr lang="en-US" sz="5400" dirty="0">
                <a:solidFill>
                  <a:srgbClr val="FFFFFF"/>
                </a:solidFill>
                <a:latin typeface="Helios Bold"/>
              </a:rPr>
              <a:t>Epidemiology &amp; Public Health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5374" y="6591244"/>
            <a:ext cx="7709163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2A2E3A"/>
                </a:solidFill>
                <a:latin typeface="Helios Bold"/>
              </a:rPr>
              <a:t>Heather Valerio, MPH PhD</a:t>
            </a:r>
          </a:p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2A2E3A"/>
                </a:solidFill>
                <a:latin typeface="Helios"/>
              </a:rPr>
              <a:t>Viral Hepatitis Clinical Research Program</a:t>
            </a:r>
          </a:p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2A2E3A"/>
                </a:solidFill>
                <a:latin typeface="Helios"/>
              </a:rPr>
              <a:t>The Kirby Institute, UNSW Sydney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09201" y="9603105"/>
            <a:ext cx="3129848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HEALTH &amp; WELLBEING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7000" y="206585"/>
            <a:ext cx="16736094" cy="3273584"/>
            <a:chOff x="0" y="0"/>
            <a:chExt cx="22314792" cy="436477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22314792" cy="342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A20E20"/>
                  </a:solidFill>
                  <a:latin typeface="TT Hoves Bold"/>
                </a:rPr>
                <a:t>Harm Reduction is about </a:t>
              </a:r>
            </a:p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A20E20"/>
                  </a:solidFill>
                  <a:latin typeface="TT Hoves Bold"/>
                </a:rPr>
                <a:t>more than preventing BBVs!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54543"/>
              <a:ext cx="18287919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189957" y="3368477"/>
            <a:ext cx="11908086" cy="3473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9"/>
              </a:lnSpc>
            </a:pPr>
            <a:r>
              <a:rPr lang="en-US" sz="3964">
                <a:solidFill>
                  <a:srgbClr val="000000"/>
                </a:solidFill>
                <a:latin typeface="Canva Sans Bold"/>
              </a:rPr>
              <a:t>Samantha Colledge-Frisby </a:t>
            </a:r>
            <a:r>
              <a:rPr lang="en-US" sz="3964">
                <a:solidFill>
                  <a:srgbClr val="000000"/>
                </a:solidFill>
                <a:latin typeface="Canva Sans"/>
              </a:rPr>
              <a:t>highlighted the importance of harm reduction in preventing more than BBV- she reminded us that leaving opioid agonist treatment is very highly associated with suicide risk and self-harm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7000" y="7492770"/>
            <a:ext cx="182880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Harm reduction is a </a:t>
            </a:r>
            <a:r>
              <a:rPr lang="en-US" sz="3399" u="sng">
                <a:solidFill>
                  <a:srgbClr val="000000"/>
                </a:solidFill>
                <a:latin typeface="Canva Sans Bold"/>
              </a:rPr>
              <a:t>human right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and best practice. </a:t>
            </a:r>
            <a:r>
              <a:rPr lang="en-US" sz="3399">
                <a:solidFill>
                  <a:srgbClr val="000000"/>
                </a:solidFill>
                <a:latin typeface="Canva Sans Bold"/>
              </a:rPr>
              <a:t>Ukraine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‘s ability to adapt and provide harm reduction in a period of intense conflict is impressive.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7000" y="2447785"/>
            <a:ext cx="11049382" cy="6653353"/>
          </a:xfrm>
          <a:custGeom>
            <a:avLst/>
            <a:gdLst/>
            <a:ahLst/>
            <a:cxnLst/>
            <a:rect l="l" t="t" r="r" b="b"/>
            <a:pathLst>
              <a:path w="11841920" h="7521333">
                <a:moveTo>
                  <a:pt x="0" y="0"/>
                </a:moveTo>
                <a:lnTo>
                  <a:pt x="11841921" y="0"/>
                </a:lnTo>
                <a:lnTo>
                  <a:pt x="11841921" y="7521333"/>
                </a:lnTo>
                <a:lnTo>
                  <a:pt x="0" y="75213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4634230" y="8862754"/>
            <a:ext cx="6622152" cy="1270287"/>
          </a:xfrm>
          <a:custGeom>
            <a:avLst/>
            <a:gdLst/>
            <a:ahLst/>
            <a:cxnLst/>
            <a:rect l="l" t="t" r="r" b="b"/>
            <a:pathLst>
              <a:path w="6622152" h="1270287">
                <a:moveTo>
                  <a:pt x="0" y="0"/>
                </a:moveTo>
                <a:lnTo>
                  <a:pt x="6622153" y="0"/>
                </a:lnTo>
                <a:lnTo>
                  <a:pt x="6622153" y="1270287"/>
                </a:lnTo>
                <a:lnTo>
                  <a:pt x="0" y="1270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409201" y="9603105"/>
            <a:ext cx="3129848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HEALTH &amp; WELLBEING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07000" y="206585"/>
            <a:ext cx="16709400" cy="2558970"/>
            <a:chOff x="0" y="0"/>
            <a:chExt cx="13065405" cy="341195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3065405" cy="3411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dirty="0">
                  <a:solidFill>
                    <a:srgbClr val="A20E20"/>
                  </a:solidFill>
                  <a:latin typeface="TT Hoves Bold"/>
                </a:rPr>
                <a:t>HIV testing and treatment </a:t>
              </a:r>
            </a:p>
            <a:p>
              <a:pPr>
                <a:lnSpc>
                  <a:spcPts val="10199"/>
                </a:lnSpc>
              </a:pPr>
              <a:r>
                <a:rPr lang="en-US" sz="8499" dirty="0">
                  <a:solidFill>
                    <a:srgbClr val="A20E20"/>
                  </a:solidFill>
                  <a:latin typeface="TT Hoves Bold"/>
                </a:rPr>
                <a:t>for PWID: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040043"/>
              <a:ext cx="10707654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49000" y="1990109"/>
            <a:ext cx="6685700" cy="365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Behzad </a:t>
            </a:r>
            <a:r>
              <a:rPr lang="en-US" sz="3399" dirty="0" err="1">
                <a:solidFill>
                  <a:srgbClr val="000000"/>
                </a:solidFill>
                <a:latin typeface="Canva Sans Bold"/>
              </a:rPr>
              <a:t>Hajarizadeh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‘s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systematic review was a call to action to provide more regular HIV testing for people who inject drugs ;(&lt;50% tested in the last year, globally)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8F350-1471-C818-23B0-47FACA3D2330}"/>
              </a:ext>
            </a:extLst>
          </p:cNvPr>
          <p:cNvSpPr txBox="1"/>
          <p:nvPr/>
        </p:nvSpPr>
        <p:spPr>
          <a:xfrm>
            <a:off x="11242935" y="6086229"/>
            <a:ext cx="6685700" cy="365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Kennedy </a:t>
            </a:r>
            <a:r>
              <a:rPr lang="en-US" sz="3399" dirty="0" err="1">
                <a:solidFill>
                  <a:srgbClr val="000000"/>
                </a:solidFill>
                <a:latin typeface="Canva Sans Bold"/>
              </a:rPr>
              <a:t>Kipkoech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‘s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systematic review highlighted the lower viral suppression of HIV in people who inject drugs compared to MSM and the general population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026877" y="3170839"/>
            <a:ext cx="12339234" cy="6480690"/>
          </a:xfrm>
          <a:custGeom>
            <a:avLst/>
            <a:gdLst/>
            <a:ahLst/>
            <a:cxnLst/>
            <a:rect l="l" t="t" r="r" b="b"/>
            <a:pathLst>
              <a:path w="12339234" h="6480690">
                <a:moveTo>
                  <a:pt x="0" y="0"/>
                </a:moveTo>
                <a:lnTo>
                  <a:pt x="12339235" y="0"/>
                </a:lnTo>
                <a:lnTo>
                  <a:pt x="12339235" y="6480690"/>
                </a:lnTo>
                <a:lnTo>
                  <a:pt x="0" y="6480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2391446" y="9791700"/>
            <a:ext cx="13524158" cy="480108"/>
          </a:xfrm>
          <a:custGeom>
            <a:avLst/>
            <a:gdLst/>
            <a:ahLst/>
            <a:cxnLst/>
            <a:rect l="l" t="t" r="r" b="b"/>
            <a:pathLst>
              <a:path w="13524158" h="480108">
                <a:moveTo>
                  <a:pt x="0" y="0"/>
                </a:moveTo>
                <a:lnTo>
                  <a:pt x="13524158" y="0"/>
                </a:lnTo>
                <a:lnTo>
                  <a:pt x="13524158" y="480108"/>
                </a:lnTo>
                <a:lnTo>
                  <a:pt x="0" y="480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409201" y="9603105"/>
            <a:ext cx="3129848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HEALTH &amp; WELLBEING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07000" y="206585"/>
            <a:ext cx="12927833" cy="2558970"/>
            <a:chOff x="0" y="0"/>
            <a:chExt cx="17237111" cy="341195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7237111" cy="3411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dirty="0">
                  <a:solidFill>
                    <a:srgbClr val="A20E20"/>
                  </a:solidFill>
                  <a:latin typeface="TT Hoves Bold"/>
                </a:rPr>
                <a:t>Preventable</a:t>
              </a:r>
            </a:p>
            <a:p>
              <a:pPr>
                <a:lnSpc>
                  <a:spcPts val="10199"/>
                </a:lnSpc>
              </a:pPr>
              <a:r>
                <a:rPr lang="en-US" sz="8499" dirty="0">
                  <a:solidFill>
                    <a:srgbClr val="A20E20"/>
                  </a:solidFill>
                  <a:latin typeface="TT Hoves Bold"/>
                </a:rPr>
                <a:t>deaths: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040043"/>
              <a:ext cx="14126543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53200" y="960253"/>
            <a:ext cx="8194217" cy="180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Sharon Hutchinson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presented on Scotland’s drug-related death trends; lives lost to punitive drug policies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09201" y="9603105"/>
            <a:ext cx="3129848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HEALTH &amp; WELLBEING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07000" y="206585"/>
            <a:ext cx="12927833" cy="1987709"/>
            <a:chOff x="0" y="0"/>
            <a:chExt cx="17237111" cy="265027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7237111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dirty="0">
                  <a:solidFill>
                    <a:srgbClr val="A20E20"/>
                  </a:solidFill>
                  <a:latin typeface="TT Hoves Bold"/>
                </a:rPr>
                <a:t>Preventable deaths: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040043"/>
              <a:ext cx="14126543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0" y="3293370"/>
            <a:ext cx="5324347" cy="3036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 Bold"/>
              </a:rPr>
              <a:t>Kira Watson 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reminded us of the consequences of the persistent barriers to care among women who inject drugs:  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46FC480F-A3F0-8ADA-1942-D28725A527E7}"/>
              </a:ext>
            </a:extLst>
          </p:cNvPr>
          <p:cNvSpPr/>
          <p:nvPr/>
        </p:nvSpPr>
        <p:spPr>
          <a:xfrm>
            <a:off x="4924157" y="1646278"/>
            <a:ext cx="11755500" cy="7535373"/>
          </a:xfrm>
          <a:custGeom>
            <a:avLst/>
            <a:gdLst/>
            <a:ahLst/>
            <a:cxnLst/>
            <a:rect l="l" t="t" r="r" b="b"/>
            <a:pathLst>
              <a:path w="13472350" h="8723899">
                <a:moveTo>
                  <a:pt x="0" y="0"/>
                </a:moveTo>
                <a:lnTo>
                  <a:pt x="13472350" y="0"/>
                </a:lnTo>
                <a:lnTo>
                  <a:pt x="13472350" y="8723898"/>
                </a:lnTo>
                <a:lnTo>
                  <a:pt x="0" y="872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E44C9DEC-EE0E-9C94-D5AA-A0E01F46C7C0}"/>
              </a:ext>
            </a:extLst>
          </p:cNvPr>
          <p:cNvSpPr txBox="1"/>
          <p:nvPr/>
        </p:nvSpPr>
        <p:spPr>
          <a:xfrm>
            <a:off x="11277600" y="9410199"/>
            <a:ext cx="662229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Bebas Neue"/>
              </a:rPr>
              <a:t>National Records of Scotland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853FB3-4B0B-8B92-D58B-CFEB486ED60D}"/>
              </a:ext>
            </a:extLst>
          </p:cNvPr>
          <p:cNvSpPr/>
          <p:nvPr/>
        </p:nvSpPr>
        <p:spPr>
          <a:xfrm>
            <a:off x="15468600" y="3041776"/>
            <a:ext cx="1134857" cy="4090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8035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7253" y="9603105"/>
            <a:ext cx="2371356" cy="27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Helios Bold"/>
              </a:rPr>
              <a:t>RESEARCH GAPS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7000" y="206585"/>
            <a:ext cx="13860146" cy="1987709"/>
            <a:chOff x="0" y="0"/>
            <a:chExt cx="18480194" cy="265027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8480194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dirty="0">
                  <a:solidFill>
                    <a:srgbClr val="A20E20"/>
                  </a:solidFill>
                  <a:latin typeface="TT Hoves Bold"/>
                </a:rPr>
                <a:t>Future INHSUs: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040043"/>
              <a:ext cx="15145303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2999" y="1838024"/>
            <a:ext cx="15554269" cy="242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more data from LMICs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more data focused on marginalized populations of people who inject drugs: transgender and gender-queer people, women, migrants, young people, &amp; intersectionality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2999" y="4676060"/>
            <a:ext cx="15554269" cy="242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-Alcohol use among people who inject drugs: </a:t>
            </a:r>
            <a:r>
              <a:rPr lang="en-US" sz="3399" dirty="0">
                <a:solidFill>
                  <a:srgbClr val="000000"/>
                </a:solidFill>
                <a:latin typeface="Canva Sans Bold"/>
              </a:rPr>
              <a:t>Mark </a:t>
            </a:r>
            <a:r>
              <a:rPr lang="en-US" sz="3399" dirty="0" err="1">
                <a:solidFill>
                  <a:srgbClr val="000000"/>
                </a:solidFill>
                <a:latin typeface="Canva Sans Bold"/>
              </a:rPr>
              <a:t>Sonderup</a:t>
            </a:r>
            <a:r>
              <a:rPr lang="en-US" sz="33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and </a:t>
            </a:r>
            <a:r>
              <a:rPr lang="en-US" sz="3399" dirty="0">
                <a:solidFill>
                  <a:srgbClr val="000000"/>
                </a:solidFill>
                <a:latin typeface="Canva Sans Bold"/>
              </a:rPr>
              <a:t>Jordan Feld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highlighted the impact of COVID-19 on increased, 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excessive drinking. 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Is it time to bring Naltrexone/harm reduction for liver decompensation into the INHSU conversation?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3000" y="7960149"/>
            <a:ext cx="1555426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More translation services! Let’s make the conference as inclusive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7253" y="9603105"/>
            <a:ext cx="2371356" cy="27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Helios Bold"/>
              </a:rPr>
              <a:t>CONCLUSION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7000" y="206585"/>
            <a:ext cx="13860146" cy="1987709"/>
            <a:chOff x="0" y="0"/>
            <a:chExt cx="18480194" cy="265027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8480194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dirty="0">
                  <a:solidFill>
                    <a:srgbClr val="A20E20"/>
                  </a:solidFill>
                  <a:latin typeface="TT Hoves Bold"/>
                </a:rPr>
                <a:t>Reflection-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040043"/>
              <a:ext cx="15145303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9600" y="2506682"/>
            <a:ext cx="16247100" cy="3036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Philip </a:t>
            </a:r>
            <a:r>
              <a:rPr lang="en-US" sz="3399" dirty="0" err="1">
                <a:solidFill>
                  <a:srgbClr val="000000"/>
                </a:solidFill>
                <a:latin typeface="Canva Sans Bold"/>
              </a:rPr>
              <a:t>Bruggmann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opened the session with the phrase: “To see how far we have come, we must look back”. And I would encourage you to reflect, after this conference on how far we have come. The bar set in the interferon-era was so</a:t>
            </a:r>
            <a:r>
              <a:rPr lang="en-US" sz="3399" u="sng" dirty="0">
                <a:solidFill>
                  <a:srgbClr val="000000"/>
                </a:solidFill>
                <a:latin typeface="Canva Sans Bold Italics"/>
              </a:rPr>
              <a:t> low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that it was nearly impossible to not move forward. We have certainly come far from that, but there is so much further to go!!</a:t>
            </a:r>
          </a:p>
        </p:txBody>
      </p:sp>
      <p:sp>
        <p:nvSpPr>
          <p:cNvPr id="13" name="Freeform 13"/>
          <p:cNvSpPr/>
          <p:nvPr/>
        </p:nvSpPr>
        <p:spPr>
          <a:xfrm>
            <a:off x="6629400" y="6133684"/>
            <a:ext cx="8514356" cy="3627418"/>
          </a:xfrm>
          <a:custGeom>
            <a:avLst/>
            <a:gdLst/>
            <a:ahLst/>
            <a:cxnLst/>
            <a:rect l="l" t="t" r="r" b="b"/>
            <a:pathLst>
              <a:path w="8514356" h="3627418">
                <a:moveTo>
                  <a:pt x="0" y="0"/>
                </a:moveTo>
                <a:lnTo>
                  <a:pt x="8514355" y="0"/>
                </a:lnTo>
                <a:lnTo>
                  <a:pt x="8514355" y="3627418"/>
                </a:lnTo>
                <a:lnTo>
                  <a:pt x="0" y="3627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0468" y="3697226"/>
            <a:ext cx="5070039" cy="5365506"/>
            <a:chOff x="0" y="0"/>
            <a:chExt cx="1335319" cy="14131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5319" cy="1413137"/>
            </a:xfrm>
            <a:custGeom>
              <a:avLst/>
              <a:gdLst/>
              <a:ahLst/>
              <a:cxnLst/>
              <a:rect l="l" t="t" r="r" b="b"/>
              <a:pathLst>
                <a:path w="1335319" h="1413137">
                  <a:moveTo>
                    <a:pt x="0" y="0"/>
                  </a:moveTo>
                  <a:lnTo>
                    <a:pt x="1335319" y="0"/>
                  </a:lnTo>
                  <a:lnTo>
                    <a:pt x="1335319" y="1413137"/>
                  </a:lnTo>
                  <a:lnTo>
                    <a:pt x="0" y="1413137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35319" cy="1451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08980" y="3697226"/>
            <a:ext cx="5070039" cy="5365506"/>
            <a:chOff x="0" y="0"/>
            <a:chExt cx="1335319" cy="14131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5319" cy="1413137"/>
            </a:xfrm>
            <a:custGeom>
              <a:avLst/>
              <a:gdLst/>
              <a:ahLst/>
              <a:cxnLst/>
              <a:rect l="l" t="t" r="r" b="b"/>
              <a:pathLst>
                <a:path w="1335319" h="1413137">
                  <a:moveTo>
                    <a:pt x="0" y="0"/>
                  </a:moveTo>
                  <a:lnTo>
                    <a:pt x="1335319" y="0"/>
                  </a:lnTo>
                  <a:lnTo>
                    <a:pt x="1335319" y="1413137"/>
                  </a:lnTo>
                  <a:lnTo>
                    <a:pt x="0" y="1413137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35319" cy="1451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89261" y="3697226"/>
            <a:ext cx="5070039" cy="5269379"/>
            <a:chOff x="0" y="0"/>
            <a:chExt cx="1335319" cy="13878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5319" cy="1387820"/>
            </a:xfrm>
            <a:custGeom>
              <a:avLst/>
              <a:gdLst/>
              <a:ahLst/>
              <a:cxnLst/>
              <a:rect l="l" t="t" r="r" b="b"/>
              <a:pathLst>
                <a:path w="1335319" h="1387820">
                  <a:moveTo>
                    <a:pt x="0" y="0"/>
                  </a:moveTo>
                  <a:lnTo>
                    <a:pt x="1335319" y="0"/>
                  </a:lnTo>
                  <a:lnTo>
                    <a:pt x="1335319" y="1387820"/>
                  </a:lnTo>
                  <a:lnTo>
                    <a:pt x="0" y="138782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35319" cy="1425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820781" y="9532678"/>
            <a:ext cx="648573" cy="479944"/>
          </a:xfrm>
          <a:custGeom>
            <a:avLst/>
            <a:gdLst/>
            <a:ahLst/>
            <a:cxnLst/>
            <a:rect l="l" t="t" r="r" b="b"/>
            <a:pathLst>
              <a:path w="648573" h="479944">
                <a:moveTo>
                  <a:pt x="0" y="0"/>
                </a:moveTo>
                <a:lnTo>
                  <a:pt x="648573" y="0"/>
                </a:lnTo>
                <a:lnTo>
                  <a:pt x="648573" y="479944"/>
                </a:lnTo>
                <a:lnTo>
                  <a:pt x="0" y="47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8" name="Group 18"/>
          <p:cNvGrpSpPr/>
          <p:nvPr/>
        </p:nvGrpSpPr>
        <p:grpSpPr>
          <a:xfrm>
            <a:off x="13814230" y="9258300"/>
            <a:ext cx="5765006" cy="1028700"/>
            <a:chOff x="0" y="0"/>
            <a:chExt cx="7686674" cy="137160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7686674" cy="1371600"/>
              <a:chOff x="0" y="0"/>
              <a:chExt cx="1049690" cy="18730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049690" cy="187305"/>
              </a:xfrm>
              <a:custGeom>
                <a:avLst/>
                <a:gdLst/>
                <a:ahLst/>
                <a:cxnLst/>
                <a:rect l="l" t="t" r="r" b="b"/>
                <a:pathLst>
                  <a:path w="1049690" h="187305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187305"/>
                    </a:lnTo>
                    <a:lnTo>
                      <a:pt x="0" y="18730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-38100"/>
                <a:ext cx="795690" cy="225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942883" y="475615"/>
              <a:ext cx="2698286" cy="391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875645" y="3943815"/>
            <a:ext cx="1199685" cy="1199685"/>
            <a:chOff x="0" y="0"/>
            <a:chExt cx="1599580" cy="15995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211011" y="299911"/>
              <a:ext cx="1177557" cy="1177557"/>
            </a:xfrm>
            <a:custGeom>
              <a:avLst/>
              <a:gdLst/>
              <a:ahLst/>
              <a:cxnLst/>
              <a:rect l="l" t="t" r="r" b="b"/>
              <a:pathLst>
                <a:path w="1177557" h="1177557">
                  <a:moveTo>
                    <a:pt x="0" y="0"/>
                  </a:moveTo>
                  <a:lnTo>
                    <a:pt x="1177558" y="0"/>
                  </a:lnTo>
                  <a:lnTo>
                    <a:pt x="1177558" y="1177558"/>
                  </a:lnTo>
                  <a:lnTo>
                    <a:pt x="0" y="117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544157" y="3943815"/>
            <a:ext cx="1199685" cy="1199685"/>
            <a:chOff x="0" y="0"/>
            <a:chExt cx="1599580" cy="15995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21034" y="311085"/>
              <a:ext cx="1357513" cy="977409"/>
            </a:xfrm>
            <a:custGeom>
              <a:avLst/>
              <a:gdLst/>
              <a:ahLst/>
              <a:cxnLst/>
              <a:rect l="l" t="t" r="r" b="b"/>
              <a:pathLst>
                <a:path w="1357513" h="977409">
                  <a:moveTo>
                    <a:pt x="0" y="0"/>
                  </a:moveTo>
                  <a:lnTo>
                    <a:pt x="1357513" y="0"/>
                  </a:lnTo>
                  <a:lnTo>
                    <a:pt x="1357513" y="977410"/>
                  </a:lnTo>
                  <a:lnTo>
                    <a:pt x="0" y="977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3" name="Freeform 33"/>
          <p:cNvSpPr/>
          <p:nvPr/>
        </p:nvSpPr>
        <p:spPr>
          <a:xfrm>
            <a:off x="0" y="9151740"/>
            <a:ext cx="2664707" cy="1135260"/>
          </a:xfrm>
          <a:custGeom>
            <a:avLst/>
            <a:gdLst/>
            <a:ahLst/>
            <a:cxnLst/>
            <a:rect l="l" t="t" r="r" b="b"/>
            <a:pathLst>
              <a:path w="2664707" h="1135260">
                <a:moveTo>
                  <a:pt x="0" y="0"/>
                </a:moveTo>
                <a:lnTo>
                  <a:pt x="2664707" y="0"/>
                </a:lnTo>
                <a:lnTo>
                  <a:pt x="2664707" y="1135260"/>
                </a:lnTo>
                <a:lnTo>
                  <a:pt x="0" y="11352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4" name="Group 34"/>
          <p:cNvGrpSpPr/>
          <p:nvPr/>
        </p:nvGrpSpPr>
        <p:grpSpPr>
          <a:xfrm>
            <a:off x="14126945" y="3896190"/>
            <a:ext cx="1199685" cy="1199685"/>
            <a:chOff x="0" y="0"/>
            <a:chExt cx="1599580" cy="159958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166791" y="142981"/>
              <a:ext cx="1265999" cy="1313618"/>
            </a:xfrm>
            <a:custGeom>
              <a:avLst/>
              <a:gdLst/>
              <a:ahLst/>
              <a:cxnLst/>
              <a:rect l="l" t="t" r="r" b="b"/>
              <a:pathLst>
                <a:path w="1265999" h="1313618">
                  <a:moveTo>
                    <a:pt x="0" y="0"/>
                  </a:moveTo>
                  <a:lnTo>
                    <a:pt x="1265999" y="0"/>
                  </a:lnTo>
                  <a:lnTo>
                    <a:pt x="1265999" y="1313618"/>
                  </a:lnTo>
                  <a:lnTo>
                    <a:pt x="0" y="1313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299170" y="796859"/>
            <a:ext cx="6843878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Key Themes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660221" y="5319072"/>
            <a:ext cx="3806998" cy="3647533"/>
            <a:chOff x="0" y="0"/>
            <a:chExt cx="5075997" cy="4863377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9525"/>
              <a:ext cx="5075997" cy="1381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</a:rPr>
                <a:t>Hepatitis C Elimination 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1544232"/>
              <a:ext cx="5075997" cy="3319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-How are we tracking?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-Only a few years left to reach our target, how will we get there? 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-Who do we need to support?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908661" y="5319072"/>
            <a:ext cx="4470678" cy="2904583"/>
            <a:chOff x="0" y="0"/>
            <a:chExt cx="5960904" cy="3872777"/>
          </a:xfrm>
        </p:grpSpPr>
        <p:sp>
          <p:nvSpPr>
            <p:cNvPr id="44" name="TextBox 44"/>
            <p:cNvSpPr txBox="1"/>
            <p:nvPr/>
          </p:nvSpPr>
          <p:spPr>
            <a:xfrm>
              <a:off x="0" y="-9525"/>
              <a:ext cx="5960904" cy="206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</a:rPr>
                <a:t> Health and wellbeing of people who use drugs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2230032"/>
              <a:ext cx="5960904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-What’s going on beyond HCV?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-How can we better treat the </a:t>
              </a:r>
              <a:r>
                <a:rPr lang="en-US" sz="2400">
                  <a:solidFill>
                    <a:srgbClr val="2A2E3A"/>
                  </a:solidFill>
                  <a:latin typeface="Helios Italics"/>
                </a:rPr>
                <a:t>person</a:t>
              </a:r>
              <a:r>
                <a:rPr lang="en-US" sz="2400">
                  <a:solidFill>
                    <a:srgbClr val="2A2E3A"/>
                  </a:solidFill>
                  <a:latin typeface="Helios"/>
                </a:rPr>
                <a:t> and not just the </a:t>
              </a:r>
              <a:r>
                <a:rPr lang="en-US" sz="2400">
                  <a:solidFill>
                    <a:srgbClr val="2A2E3A"/>
                  </a:solidFill>
                  <a:latin typeface="Helios Italics"/>
                </a:rPr>
                <a:t>disease?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820781" y="5314580"/>
            <a:ext cx="3806998" cy="3228433"/>
            <a:chOff x="0" y="0"/>
            <a:chExt cx="5075997" cy="4304577"/>
          </a:xfrm>
        </p:grpSpPr>
        <p:sp>
          <p:nvSpPr>
            <p:cNvPr id="47" name="TextBox 47"/>
            <p:cNvSpPr txBox="1"/>
            <p:nvPr/>
          </p:nvSpPr>
          <p:spPr>
            <a:xfrm>
              <a:off x="0" y="-9525"/>
              <a:ext cx="5075997" cy="1381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</a:rPr>
                <a:t>Areas for further research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1544232"/>
              <a:ext cx="5075997" cy="276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-INHSU 2023 was great! But, highlighted some research gaps. What do we want to see at INHSU 2024/5?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972917" y="789917"/>
            <a:ext cx="14083226" cy="9591924"/>
            <a:chOff x="0" y="0"/>
            <a:chExt cx="5475623" cy="37293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E8223B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2"/>
              <a:stretch>
                <a:fillRect t="-18864" b="-18864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7253" y="9603105"/>
            <a:ext cx="2371356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HCV ELIMINATION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07000" y="206585"/>
            <a:ext cx="12627597" cy="1987709"/>
            <a:chOff x="0" y="0"/>
            <a:chExt cx="16836795" cy="265027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16836795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A20E20"/>
                  </a:solidFill>
                  <a:latin typeface="TT Hoves Bold"/>
                </a:rPr>
                <a:t>Hepatitis C Elimination: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040043"/>
              <a:ext cx="13798468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0" y="2411095"/>
            <a:ext cx="13894050" cy="540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Canva Sans Bold"/>
              </a:rPr>
              <a:t>Eirik</a:t>
            </a:r>
            <a:r>
              <a:rPr lang="en-US" sz="31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Canva Sans Bold"/>
              </a:rPr>
              <a:t>Opheim</a:t>
            </a:r>
            <a:r>
              <a:rPr lang="en-US" sz="3100" dirty="0">
                <a:solidFill>
                  <a:srgbClr val="000000"/>
                </a:solidFill>
                <a:latin typeface="Canva Sans Bold"/>
              </a:rPr>
              <a:t>  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highlighted the sustained downward prevalence of current HCV infection among a cohort of people who inject drugs in Oslo; similar data emerging from other studies in countries who have actively prioritized DAA treatment to people who inject drugs.</a:t>
            </a:r>
          </a:p>
          <a:p>
            <a:pPr algn="ctr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Canva Sans"/>
              </a:rPr>
              <a:t>The successes of </a:t>
            </a:r>
            <a:r>
              <a:rPr lang="en-US" sz="3100" dirty="0">
                <a:solidFill>
                  <a:srgbClr val="000000"/>
                </a:solidFill>
                <a:latin typeface="Canva Sans Bold"/>
              </a:rPr>
              <a:t>Egypt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‘s universal screening has been </a:t>
            </a:r>
          </a:p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Canva Sans"/>
              </a:rPr>
              <a:t>remarkable</a:t>
            </a:r>
          </a:p>
          <a:p>
            <a:pPr algn="ctr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Canva Sans"/>
              </a:rPr>
              <a:t>What do we know about this progress across other </a:t>
            </a:r>
          </a:p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Canva Sans"/>
              </a:rPr>
              <a:t>settings, including LMIC?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92200" y="9131011"/>
            <a:ext cx="5765006" cy="1343025"/>
            <a:chOff x="0" y="0"/>
            <a:chExt cx="7686674" cy="17907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686674" cy="1790700"/>
              <a:chOff x="0" y="0"/>
              <a:chExt cx="1049690" cy="24453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49690" cy="244538"/>
              </a:xfrm>
              <a:custGeom>
                <a:avLst/>
                <a:gdLst/>
                <a:ahLst/>
                <a:cxnLst/>
                <a:rect l="l" t="t" r="r" b="b"/>
                <a:pathLst>
                  <a:path w="1049690" h="244538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244538"/>
                    </a:lnTo>
                    <a:lnTo>
                      <a:pt x="0" y="24453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27000" y="-38100"/>
                <a:ext cx="795690" cy="2826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942883" y="475615"/>
              <a:ext cx="2698286" cy="810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Helios Bold"/>
                </a:rPr>
                <a:t>HCV ELIMINATION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7021942" y="1535234"/>
            <a:ext cx="11080700" cy="7595777"/>
          </a:xfrm>
          <a:custGeom>
            <a:avLst/>
            <a:gdLst/>
            <a:ahLst/>
            <a:cxnLst/>
            <a:rect l="l" t="t" r="r" b="b"/>
            <a:pathLst>
              <a:path w="11080700" h="7595777">
                <a:moveTo>
                  <a:pt x="0" y="0"/>
                </a:moveTo>
                <a:lnTo>
                  <a:pt x="11080700" y="0"/>
                </a:lnTo>
                <a:lnTo>
                  <a:pt x="11080700" y="7595778"/>
                </a:lnTo>
                <a:lnTo>
                  <a:pt x="0" y="7595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5063961" y="1535234"/>
            <a:ext cx="9771873" cy="5087279"/>
          </a:xfrm>
          <a:custGeom>
            <a:avLst/>
            <a:gdLst/>
            <a:ahLst/>
            <a:cxnLst/>
            <a:rect l="l" t="t" r="r" b="b"/>
            <a:pathLst>
              <a:path w="9771873" h="5087279">
                <a:moveTo>
                  <a:pt x="0" y="0"/>
                </a:moveTo>
                <a:lnTo>
                  <a:pt x="9771873" y="0"/>
                </a:lnTo>
                <a:lnTo>
                  <a:pt x="9771873" y="5087279"/>
                </a:lnTo>
                <a:lnTo>
                  <a:pt x="0" y="508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1" b="-2609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2746569" y="9630081"/>
            <a:ext cx="11470140" cy="551838"/>
          </a:xfrm>
          <a:custGeom>
            <a:avLst/>
            <a:gdLst/>
            <a:ahLst/>
            <a:cxnLst/>
            <a:rect l="l" t="t" r="r" b="b"/>
            <a:pathLst>
              <a:path w="11470140" h="551838">
                <a:moveTo>
                  <a:pt x="0" y="0"/>
                </a:moveTo>
                <a:lnTo>
                  <a:pt x="11470140" y="0"/>
                </a:lnTo>
                <a:lnTo>
                  <a:pt x="11470140" y="551838"/>
                </a:lnTo>
                <a:lnTo>
                  <a:pt x="0" y="551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1275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25930" y="5833559"/>
            <a:ext cx="9007526" cy="365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Alison Marshall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‘s review reminds us that there is still work to be done to expand treatment to people who use drugs, &amp; that there is still a lack of data!  </a:t>
            </a:r>
            <a:r>
              <a:rPr lang="en-US" sz="3399" b="1" dirty="0">
                <a:solidFill>
                  <a:srgbClr val="000000"/>
                </a:solidFill>
                <a:latin typeface="Canva Sans"/>
              </a:rPr>
              <a:t>Need to advocate in countries to remove these restrictions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- Croatia example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07000" y="206585"/>
            <a:ext cx="14009709" cy="1987709"/>
            <a:chOff x="0" y="0"/>
            <a:chExt cx="18679612" cy="265027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8679612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A20E20"/>
                  </a:solidFill>
                  <a:latin typeface="TT Hoves Bold"/>
                </a:rPr>
                <a:t>DAA treatment for PWUD: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040043"/>
              <a:ext cx="15308734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246387" y="695076"/>
            <a:ext cx="14083226" cy="9591924"/>
            <a:chOff x="0" y="0"/>
            <a:chExt cx="5475623" cy="37293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E8223B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2"/>
              <a:stretch>
                <a:fillRect t="-18864" b="-18864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87253" y="9603105"/>
            <a:ext cx="2371356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HCV ELIMINATION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07000" y="206585"/>
            <a:ext cx="14997884" cy="1987709"/>
            <a:chOff x="0" y="0"/>
            <a:chExt cx="19997178" cy="265027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19997178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A20E20"/>
                  </a:solidFill>
                  <a:latin typeface="TT Hoves Bold"/>
                </a:rPr>
                <a:t>Who are we leaving behind?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040043"/>
              <a:ext cx="16388536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31726" y="1547119"/>
            <a:ext cx="13416260" cy="855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Adelina Artenie 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highlighted the urgent need for interventions to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reduce HCV incidence among women &amp; </a:t>
            </a:r>
            <a:r>
              <a:rPr lang="en-US" sz="3399" u="sng" dirty="0">
                <a:solidFill>
                  <a:srgbClr val="000000"/>
                </a:solidFill>
                <a:latin typeface="Canva Sans Italics"/>
              </a:rPr>
              <a:t>multiple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studies have highlighted that women are less likely to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receive DAA treatment compared to men</a:t>
            </a:r>
            <a:r>
              <a:rPr lang="en-US" sz="3399" dirty="0">
                <a:solidFill>
                  <a:srgbClr val="000000"/>
                </a:solidFill>
                <a:latin typeface="Canva Sans Bold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2800" b="1" u="sng" dirty="0">
                <a:solidFill>
                  <a:srgbClr val="000000"/>
                </a:solidFill>
                <a:latin typeface="Canva Sans Bold"/>
              </a:rPr>
              <a:t>First plenary session </a:t>
            </a:r>
            <a:r>
              <a:rPr lang="en-US" sz="2800" b="1" dirty="0">
                <a:solidFill>
                  <a:srgbClr val="000000"/>
                </a:solidFill>
                <a:latin typeface="Canva Sans Bold"/>
              </a:rPr>
              <a:t>focused on women who use drugs: </a:t>
            </a: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 Bold"/>
              </a:rPr>
              <a:t>Nuria Romo</a:t>
            </a:r>
            <a:r>
              <a:rPr lang="en-US" sz="2800" b="1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reminded us that the stigma &amp; discrimination causes women to access NSP and harm reduction at lower rates than men– if we rely </a:t>
            </a: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on the current status quo, we will continue to entrench gender-related </a:t>
            </a: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gaps and HCV elimination will not be equitable.</a:t>
            </a: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 Bold"/>
              </a:rPr>
              <a:t>Rita </a:t>
            </a:r>
            <a:r>
              <a:rPr lang="en-US" sz="2800" dirty="0" err="1">
                <a:solidFill>
                  <a:srgbClr val="000000"/>
                </a:solidFill>
                <a:latin typeface="Canva Sans Bold"/>
              </a:rPr>
              <a:t>Gatoyne</a:t>
            </a:r>
            <a:r>
              <a:rPr lang="en-US" sz="28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called for women-specific services – </a:t>
            </a: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why aren’t these standard?!</a:t>
            </a:r>
          </a:p>
          <a:p>
            <a:pPr algn="ctr">
              <a:lnSpc>
                <a:spcPts val="4759"/>
              </a:lnSpc>
            </a:pPr>
            <a:endParaRPr lang="en-US" sz="2800" b="1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 Bold"/>
              </a:rPr>
              <a:t> </a:t>
            </a:r>
            <a:endParaRPr lang="en-US" sz="2800" b="1" dirty="0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4759"/>
              </a:lnSpc>
            </a:pPr>
            <a:endParaRPr lang="en-US" sz="2800" b="1" dirty="0">
              <a:solidFill>
                <a:srgbClr val="000000"/>
              </a:solidFill>
              <a:latin typeface="Canva Sans Bold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9CE711-F715-F84E-FDE6-9E0DB173178E}"/>
              </a:ext>
            </a:extLst>
          </p:cNvPr>
          <p:cNvCxnSpPr/>
          <p:nvPr/>
        </p:nvCxnSpPr>
        <p:spPr>
          <a:xfrm>
            <a:off x="1219200" y="4076700"/>
            <a:ext cx="1196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1">
            <a:extLst>
              <a:ext uri="{FF2B5EF4-FFF2-40B4-BE49-F238E27FC236}">
                <a16:creationId xmlns:a16="http://schemas.microsoft.com/office/drawing/2014/main" id="{82738A32-99D1-C383-80AC-98BAE87A4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72500" y="7415743"/>
            <a:ext cx="5562199" cy="28645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058400" y="264969"/>
            <a:ext cx="2125698" cy="2273474"/>
          </a:xfrm>
          <a:custGeom>
            <a:avLst/>
            <a:gdLst/>
            <a:ahLst/>
            <a:cxnLst/>
            <a:rect l="l" t="t" r="r" b="b"/>
            <a:pathLst>
              <a:path w="2125698" h="2273474">
                <a:moveTo>
                  <a:pt x="0" y="0"/>
                </a:moveTo>
                <a:lnTo>
                  <a:pt x="2125699" y="0"/>
                </a:lnTo>
                <a:lnTo>
                  <a:pt x="2125699" y="2273474"/>
                </a:lnTo>
                <a:lnTo>
                  <a:pt x="0" y="2273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987253" y="9603105"/>
            <a:ext cx="2371356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HCV ELIMINATION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22143" y="133100"/>
            <a:ext cx="13860146" cy="1994535"/>
            <a:chOff x="0" y="-9101"/>
            <a:chExt cx="18480194" cy="265937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101"/>
              <a:ext cx="18480194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u="sng" dirty="0">
                  <a:solidFill>
                    <a:srgbClr val="A20E20"/>
                  </a:solidFill>
                  <a:latin typeface="TT Hoves Bold"/>
                </a:rPr>
                <a:t>The role of peers!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40043"/>
              <a:ext cx="15145303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6044" y="1456641"/>
            <a:ext cx="9296711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The importance of the role of peers in enhancing HCV testing, linkage to care and treatment was highlighted by multiple presenters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67935" y="3586969"/>
            <a:ext cx="1166699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Julia Sheehan 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presented impressive data that highlighted the successes of peers in the prison setting.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7000" y="4988111"/>
            <a:ext cx="1283634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Andrew </a:t>
            </a:r>
            <a:r>
              <a:rPr lang="en-US" sz="3399" b="1" dirty="0">
                <a:solidFill>
                  <a:srgbClr val="000000"/>
                </a:solidFill>
                <a:latin typeface="Canva Sans Bold"/>
              </a:rPr>
              <a:t>Seaman’s study </a:t>
            </a:r>
            <a:r>
              <a:rPr lang="en-US" sz="3399" b="1" dirty="0">
                <a:solidFill>
                  <a:srgbClr val="000000"/>
                </a:solidFill>
                <a:latin typeface="Canva Sans"/>
              </a:rPr>
              <a:t>was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successful in using peers to reach rural people who cannot access services.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62200" y="6452055"/>
            <a:ext cx="15697200" cy="118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Cristiana </a:t>
            </a:r>
            <a:r>
              <a:rPr lang="en-US" sz="3399" dirty="0" err="1">
                <a:solidFill>
                  <a:srgbClr val="000000"/>
                </a:solidFill>
                <a:latin typeface="Canva Sans Bold"/>
              </a:rPr>
              <a:t>Merendeiro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’s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program showcased the successes of decentralized care and peer support to enhance HCV testing and treatment.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6CDCFF-2F53-60C3-10BB-A8509EFE1A60}"/>
              </a:ext>
            </a:extLst>
          </p:cNvPr>
          <p:cNvSpPr txBox="1"/>
          <p:nvPr/>
        </p:nvSpPr>
        <p:spPr>
          <a:xfrm>
            <a:off x="4486348" y="8155505"/>
            <a:ext cx="12883745" cy="1805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Canva Sans Bold"/>
              </a:rPr>
              <a:t>Sofia Bartlett’s</a:t>
            </a:r>
            <a:r>
              <a:rPr lang="en-US" sz="33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digital literacy and access campaign, combined with peer support, was successful in enhancing HCV care for a high proportion of unhoused people.</a:t>
            </a:r>
            <a:endParaRPr lang="en-US" sz="3399" b="1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7253" y="9603105"/>
            <a:ext cx="2371356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HCV ELIMINATION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7000" y="206585"/>
            <a:ext cx="13860146" cy="1987709"/>
            <a:chOff x="0" y="0"/>
            <a:chExt cx="18480194" cy="265027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8480194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dirty="0">
                  <a:solidFill>
                    <a:srgbClr val="A20E20"/>
                  </a:solidFill>
                  <a:latin typeface="TT Hoves Bold"/>
                </a:rPr>
                <a:t>HCV &amp; Prisons: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040043"/>
              <a:ext cx="15145303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1685165"/>
            <a:ext cx="18288000" cy="7862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8"/>
              </a:lnSpc>
            </a:pPr>
            <a:r>
              <a:rPr lang="en-US" sz="3148" dirty="0">
                <a:solidFill>
                  <a:srgbClr val="000000"/>
                </a:solidFill>
                <a:latin typeface="Canva Sans"/>
              </a:rPr>
              <a:t>So long as drug possession and use remains criminalized, </a:t>
            </a:r>
          </a:p>
          <a:p>
            <a:pPr algn="ctr">
              <a:lnSpc>
                <a:spcPts val="4408"/>
              </a:lnSpc>
            </a:pPr>
            <a:r>
              <a:rPr lang="en-US" sz="3148" dirty="0">
                <a:solidFill>
                  <a:srgbClr val="000000"/>
                </a:solidFill>
                <a:latin typeface="Canva Sans"/>
              </a:rPr>
              <a:t>the momentum to test and treat HCV in prisons must remain a priority. Without this momentum, we will not eliminate HCV. </a:t>
            </a:r>
          </a:p>
          <a:p>
            <a:pPr algn="ctr">
              <a:lnSpc>
                <a:spcPts val="4408"/>
              </a:lnSpc>
            </a:pPr>
            <a:endParaRPr lang="en-US" sz="3148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408"/>
              </a:lnSpc>
            </a:pPr>
            <a:r>
              <a:rPr lang="en-US" sz="3148" dirty="0">
                <a:solidFill>
                  <a:srgbClr val="000000"/>
                </a:solidFill>
                <a:latin typeface="Canva Sans"/>
              </a:rPr>
              <a:t>Setting up enduring systems that test and treat people who are incarcerated in a simple, cheap, and fast way is essential: Point-of-care Ab/RNA testing (</a:t>
            </a:r>
            <a:r>
              <a:rPr lang="en-US" sz="3148" b="1" dirty="0">
                <a:solidFill>
                  <a:srgbClr val="000000"/>
                </a:solidFill>
                <a:latin typeface="Canva Sans"/>
              </a:rPr>
              <a:t>Jason Grebely national program</a:t>
            </a:r>
            <a:r>
              <a:rPr lang="en-US" sz="3148" dirty="0">
                <a:solidFill>
                  <a:srgbClr val="000000"/>
                </a:solidFill>
                <a:latin typeface="Canva Sans"/>
              </a:rPr>
              <a:t>)</a:t>
            </a:r>
          </a:p>
          <a:p>
            <a:pPr algn="ctr">
              <a:lnSpc>
                <a:spcPts val="4408"/>
              </a:lnSpc>
            </a:pPr>
            <a:endParaRPr lang="en-US" sz="3148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408"/>
              </a:lnSpc>
            </a:pPr>
            <a:r>
              <a:rPr lang="en-US" sz="3148" dirty="0" err="1">
                <a:solidFill>
                  <a:srgbClr val="000000"/>
                </a:solidFill>
                <a:latin typeface="Canva Sans Bold"/>
              </a:rPr>
              <a:t>Rugi</a:t>
            </a:r>
            <a:r>
              <a:rPr lang="en-US" sz="3148" dirty="0">
                <a:solidFill>
                  <a:srgbClr val="000000"/>
                </a:solidFill>
                <a:latin typeface="Canva Sans Bold"/>
              </a:rPr>
              <a:t> Bah</a:t>
            </a:r>
            <a:r>
              <a:rPr lang="en-US" sz="3148" dirty="0">
                <a:solidFill>
                  <a:srgbClr val="000000"/>
                </a:solidFill>
                <a:latin typeface="Canva Sans"/>
              </a:rPr>
              <a:t> highlighted the importance of regular re-testing in the prison setting (</a:t>
            </a:r>
            <a:r>
              <a:rPr lang="en-US" sz="3148" dirty="0" err="1">
                <a:solidFill>
                  <a:srgbClr val="000000"/>
                </a:solidFill>
                <a:latin typeface="Canva Sans"/>
              </a:rPr>
              <a:t>esp</a:t>
            </a:r>
            <a:r>
              <a:rPr lang="en-US" sz="3148" dirty="0">
                <a:solidFill>
                  <a:srgbClr val="000000"/>
                </a:solidFill>
                <a:latin typeface="Canva Sans"/>
              </a:rPr>
              <a:t> to capture treatment failures and reinfections), but </a:t>
            </a:r>
            <a:r>
              <a:rPr lang="en-US" sz="3148" b="1" u="sng" dirty="0">
                <a:solidFill>
                  <a:srgbClr val="000000"/>
                </a:solidFill>
                <a:latin typeface="Canva Sans"/>
              </a:rPr>
              <a:t>we need more data internationally </a:t>
            </a:r>
            <a:r>
              <a:rPr lang="en-US" sz="3148" dirty="0">
                <a:solidFill>
                  <a:srgbClr val="000000"/>
                </a:solidFill>
                <a:latin typeface="Canva Sans"/>
              </a:rPr>
              <a:t>(LMIC)!</a:t>
            </a:r>
          </a:p>
          <a:p>
            <a:pPr algn="ctr">
              <a:lnSpc>
                <a:spcPts val="4408"/>
              </a:lnSpc>
            </a:pPr>
            <a:endParaRPr lang="en-US" sz="3148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408"/>
              </a:lnSpc>
            </a:pPr>
            <a:r>
              <a:rPr lang="en-US" sz="3148" dirty="0">
                <a:solidFill>
                  <a:srgbClr val="000000"/>
                </a:solidFill>
                <a:latin typeface="Canva Sans"/>
              </a:rPr>
              <a:t>Everyone has their strengths and we must </a:t>
            </a:r>
            <a:r>
              <a:rPr lang="en-US" sz="3148" u="sng" dirty="0">
                <a:solidFill>
                  <a:srgbClr val="000000"/>
                </a:solidFill>
                <a:latin typeface="Canva Sans Bold"/>
              </a:rPr>
              <a:t>work together</a:t>
            </a:r>
            <a:r>
              <a:rPr lang="en-US" sz="3148" dirty="0">
                <a:solidFill>
                  <a:srgbClr val="000000"/>
                </a:solidFill>
                <a:latin typeface="Canva Sans"/>
              </a:rPr>
              <a:t> to (1) monitor, (2) intervene, and (3) actively advocate for </a:t>
            </a:r>
            <a:r>
              <a:rPr lang="en-US" sz="3148" b="1" dirty="0">
                <a:solidFill>
                  <a:srgbClr val="000000"/>
                </a:solidFill>
                <a:latin typeface="Canva Sans"/>
              </a:rPr>
              <a:t>harm reduction,</a:t>
            </a:r>
            <a:r>
              <a:rPr lang="en-US" sz="314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148" dirty="0" err="1">
                <a:solidFill>
                  <a:srgbClr val="000000"/>
                </a:solidFill>
                <a:latin typeface="Canva Sans"/>
              </a:rPr>
              <a:t>decarceration</a:t>
            </a:r>
            <a:r>
              <a:rPr lang="en-US" sz="3148" dirty="0">
                <a:solidFill>
                  <a:srgbClr val="000000"/>
                </a:solidFill>
                <a:latin typeface="Canva Sans"/>
              </a:rPr>
              <a:t>, and decriminalization. </a:t>
            </a:r>
          </a:p>
          <a:p>
            <a:pPr algn="ctr">
              <a:lnSpc>
                <a:spcPts val="4408"/>
              </a:lnSpc>
            </a:pPr>
            <a:endParaRPr lang="en-US" sz="3148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408"/>
              </a:lnSpc>
            </a:pPr>
            <a:endParaRPr lang="en-US" sz="3148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94198" y="-132189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00062"/>
            <a:ext cx="11988230" cy="3126808"/>
            <a:chOff x="0" y="0"/>
            <a:chExt cx="15984307" cy="4169077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5984307" cy="312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40"/>
                </a:lnSpc>
              </a:pPr>
              <a:r>
                <a:rPr lang="en-US" sz="7700">
                  <a:solidFill>
                    <a:srgbClr val="FFFFFF"/>
                  </a:solidFill>
                  <a:latin typeface="TT Hoves Bold"/>
                </a:rPr>
                <a:t> Health and wellbeing of people who use drugs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407923"/>
              <a:ext cx="12908144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324652"/>
            <a:ext cx="3295436" cy="1175766"/>
            <a:chOff x="0" y="0"/>
            <a:chExt cx="867934" cy="3096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7934" cy="309667"/>
            </a:xfrm>
            <a:custGeom>
              <a:avLst/>
              <a:gdLst/>
              <a:ahLst/>
              <a:cxnLst/>
              <a:rect l="l" t="t" r="r" b="b"/>
              <a:pathLst>
                <a:path w="867934" h="309667">
                  <a:moveTo>
                    <a:pt x="0" y="0"/>
                  </a:moveTo>
                  <a:lnTo>
                    <a:pt x="867934" y="0"/>
                  </a:lnTo>
                  <a:lnTo>
                    <a:pt x="867934" y="309667"/>
                  </a:lnTo>
                  <a:lnTo>
                    <a:pt x="0" y="309667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67934" cy="376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A20E20"/>
                  </a:solidFill>
                  <a:latin typeface="Helios Bold"/>
                </a:rPr>
                <a:t>Harm Reduction/ Drug treatment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75097" y="5324652"/>
            <a:ext cx="3295436" cy="1175766"/>
            <a:chOff x="0" y="0"/>
            <a:chExt cx="867934" cy="3096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7934" cy="309667"/>
            </a:xfrm>
            <a:custGeom>
              <a:avLst/>
              <a:gdLst/>
              <a:ahLst/>
              <a:cxnLst/>
              <a:rect l="l" t="t" r="r" b="b"/>
              <a:pathLst>
                <a:path w="867934" h="309667">
                  <a:moveTo>
                    <a:pt x="0" y="0"/>
                  </a:moveTo>
                  <a:lnTo>
                    <a:pt x="867934" y="0"/>
                  </a:lnTo>
                  <a:lnTo>
                    <a:pt x="867934" y="309667"/>
                  </a:lnTo>
                  <a:lnTo>
                    <a:pt x="0" y="309667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867934" cy="376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A20E20"/>
                  </a:solidFill>
                  <a:latin typeface="Helios Bold"/>
                </a:rPr>
                <a:t>Drug-related harms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17467" y="5324652"/>
            <a:ext cx="3295436" cy="1073376"/>
            <a:chOff x="0" y="0"/>
            <a:chExt cx="867934" cy="282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7934" cy="282700"/>
            </a:xfrm>
            <a:custGeom>
              <a:avLst/>
              <a:gdLst/>
              <a:ahLst/>
              <a:cxnLst/>
              <a:rect l="l" t="t" r="r" b="b"/>
              <a:pathLst>
                <a:path w="867934" h="282700">
                  <a:moveTo>
                    <a:pt x="0" y="0"/>
                  </a:moveTo>
                  <a:lnTo>
                    <a:pt x="867934" y="0"/>
                  </a:lnTo>
                  <a:lnTo>
                    <a:pt x="86793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67934" cy="34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A20E20"/>
                  </a:solidFill>
                  <a:latin typeface="Helios Bold"/>
                </a:rPr>
                <a:t>HIV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963864" y="5324652"/>
            <a:ext cx="3295436" cy="1073376"/>
            <a:chOff x="0" y="0"/>
            <a:chExt cx="867934" cy="2827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67934" cy="282700"/>
            </a:xfrm>
            <a:custGeom>
              <a:avLst/>
              <a:gdLst/>
              <a:ahLst/>
              <a:cxnLst/>
              <a:rect l="l" t="t" r="r" b="b"/>
              <a:pathLst>
                <a:path w="867934" h="282700">
                  <a:moveTo>
                    <a:pt x="0" y="0"/>
                  </a:moveTo>
                  <a:lnTo>
                    <a:pt x="867934" y="0"/>
                  </a:lnTo>
                  <a:lnTo>
                    <a:pt x="86793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67934" cy="34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A20E20"/>
                  </a:solidFill>
                  <a:latin typeface="Helios Bold"/>
                </a:rPr>
                <a:t>Mortality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4324136" y="5912535"/>
            <a:ext cx="1050961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1" name="AutoShape 21"/>
          <p:cNvSpPr/>
          <p:nvPr/>
        </p:nvSpPr>
        <p:spPr>
          <a:xfrm>
            <a:off x="8670533" y="5912536"/>
            <a:ext cx="946934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" name="AutoShape 22"/>
          <p:cNvSpPr/>
          <p:nvPr/>
        </p:nvSpPr>
        <p:spPr>
          <a:xfrm>
            <a:off x="12912903" y="5861340"/>
            <a:ext cx="1050961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23" name="Group 23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0" y="9151740"/>
            <a:ext cx="2664707" cy="1135260"/>
          </a:xfrm>
          <a:custGeom>
            <a:avLst/>
            <a:gdLst/>
            <a:ahLst/>
            <a:cxnLst/>
            <a:rect l="l" t="t" r="r" b="b"/>
            <a:pathLst>
              <a:path w="2664707" h="1135260">
                <a:moveTo>
                  <a:pt x="0" y="0"/>
                </a:moveTo>
                <a:lnTo>
                  <a:pt x="2664707" y="0"/>
                </a:lnTo>
                <a:lnTo>
                  <a:pt x="2664707" y="1135260"/>
                </a:lnTo>
                <a:lnTo>
                  <a:pt x="0" y="1135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7" name="TextBox 27"/>
          <p:cNvSpPr txBox="1"/>
          <p:nvPr/>
        </p:nvSpPr>
        <p:spPr>
          <a:xfrm>
            <a:off x="4925593" y="7169335"/>
            <a:ext cx="7489879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Canva Sans Bold"/>
              </a:rPr>
              <a:t>INHSU has expanded!!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101138"/>
            <a:ext cx="5765006" cy="1343025"/>
            <a:chOff x="0" y="0"/>
            <a:chExt cx="1049690" cy="244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244538"/>
            </a:xfrm>
            <a:custGeom>
              <a:avLst/>
              <a:gdLst/>
              <a:ahLst/>
              <a:cxnLst/>
              <a:rect l="l" t="t" r="r" b="b"/>
              <a:pathLst>
                <a:path w="1049690" h="244538">
                  <a:moveTo>
                    <a:pt x="203200" y="0"/>
                  </a:moveTo>
                  <a:lnTo>
                    <a:pt x="846490" y="0"/>
                  </a:lnTo>
                  <a:lnTo>
                    <a:pt x="1049690" y="244538"/>
                  </a:lnTo>
                  <a:lnTo>
                    <a:pt x="0" y="24453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82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894050" y="-404238"/>
            <a:ext cx="7681766" cy="3209356"/>
            <a:chOff x="0" y="0"/>
            <a:chExt cx="406400" cy="169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69789"/>
            </a:xfrm>
            <a:custGeom>
              <a:avLst/>
              <a:gdLst/>
              <a:ahLst/>
              <a:cxnLst/>
              <a:rect l="l" t="t" r="r" b="b"/>
              <a:pathLst>
                <a:path w="406400" h="169789">
                  <a:moveTo>
                    <a:pt x="203200" y="0"/>
                  </a:moveTo>
                  <a:lnTo>
                    <a:pt x="203200" y="0"/>
                  </a:lnTo>
                  <a:lnTo>
                    <a:pt x="406400" y="169789"/>
                  </a:lnTo>
                  <a:lnTo>
                    <a:pt x="0" y="169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07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601466" y="2458912"/>
            <a:ext cx="9133467" cy="6516616"/>
          </a:xfrm>
          <a:custGeom>
            <a:avLst/>
            <a:gdLst/>
            <a:ahLst/>
            <a:cxnLst/>
            <a:rect l="l" t="t" r="r" b="b"/>
            <a:pathLst>
              <a:path w="9133467" h="6516616">
                <a:moveTo>
                  <a:pt x="0" y="0"/>
                </a:moveTo>
                <a:lnTo>
                  <a:pt x="9133467" y="0"/>
                </a:lnTo>
                <a:lnTo>
                  <a:pt x="9133467" y="6516615"/>
                </a:lnTo>
                <a:lnTo>
                  <a:pt x="0" y="6516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409201" y="9603105"/>
            <a:ext cx="3129848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HEALTH &amp; WELLBEING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07000" y="206585"/>
            <a:ext cx="9799054" cy="3273584"/>
            <a:chOff x="0" y="0"/>
            <a:chExt cx="13065405" cy="436477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3065405" cy="342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A20E20"/>
                  </a:solidFill>
                  <a:latin typeface="TT Hoves Bold"/>
                </a:rPr>
                <a:t>Harm Reduction/</a:t>
              </a:r>
            </a:p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A20E20"/>
                  </a:solidFill>
                  <a:latin typeface="TT Hoves Bold"/>
                </a:rPr>
                <a:t>Drug Treatment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54543"/>
              <a:ext cx="10707654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021634" y="3324774"/>
            <a:ext cx="6397969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Drug Consumption Rooms as Harm Reduction!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Jordan Killion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‘s modelling highlighted the potential for DCR’s to  prevent 14-22% of new HIV infections and 27-32% of new HCV infections among PWID in 3 California counties across a decade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1045</Words>
  <Application>Microsoft Office PowerPoint</Application>
  <PresentationFormat>Custom</PresentationFormat>
  <Paragraphs>97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Helios</vt:lpstr>
      <vt:lpstr>Arial</vt:lpstr>
      <vt:lpstr>Helios Italics</vt:lpstr>
      <vt:lpstr>Calibri</vt:lpstr>
      <vt:lpstr>Canva Sans Italics</vt:lpstr>
      <vt:lpstr>Canva Sans Bold Italics</vt:lpstr>
      <vt:lpstr>Bebas Neue</vt:lpstr>
      <vt:lpstr>Canva Sans Bold</vt:lpstr>
      <vt:lpstr>Canva Sans</vt:lpstr>
      <vt:lpstr>Helios Bold</vt:lpstr>
      <vt:lpstr>TT Hoves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Company Profile Business Presentation in Red Maroon White Geometric Style</dc:title>
  <dc:creator>Heather Valerio</dc:creator>
  <cp:lastModifiedBy>Heather Valerio</cp:lastModifiedBy>
  <cp:revision>20</cp:revision>
  <dcterms:created xsi:type="dcterms:W3CDTF">2006-08-16T00:00:00Z</dcterms:created>
  <dcterms:modified xsi:type="dcterms:W3CDTF">2023-10-20T12:08:02Z</dcterms:modified>
  <dc:identifier>DAFxtBPDwIE</dc:identifier>
</cp:coreProperties>
</file>